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sldIdLst>
    <p:sldId id="256" r:id="rId5"/>
    <p:sldId id="257" r:id="rId6"/>
    <p:sldId id="258" r:id="rId7"/>
    <p:sldId id="259" r:id="rId8"/>
    <p:sldId id="260" r:id="rId9"/>
    <p:sldId id="261" r:id="rId10"/>
    <p:sldId id="262" r:id="rId11"/>
    <p:sldId id="264" r:id="rId12"/>
    <p:sldId id="263" r:id="rId13"/>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98B0D8-8F71-4914-AB68-9469E6C4DD0F}" v="7" dt="2024-08-13T07:43:58.271"/>
  </p1510:revLst>
</p1510:revInfo>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6" d="100"/>
          <a:sy n="76" d="100"/>
        </p:scale>
        <p:origin x="1570" y="43"/>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vgul Avci" userId="2e395d59-a5ca-4e4f-99f3-f027ca19dd72" providerId="ADAL" clId="{8798B0D8-8F71-4914-AB68-9469E6C4DD0F}"/>
    <pc:docChg chg="modSld">
      <pc:chgData name="Sevgul Avci" userId="2e395d59-a5ca-4e4f-99f3-f027ca19dd72" providerId="ADAL" clId="{8798B0D8-8F71-4914-AB68-9469E6C4DD0F}" dt="2024-08-13T10:08:39.906" v="70" actId="14100"/>
      <pc:docMkLst>
        <pc:docMk/>
      </pc:docMkLst>
      <pc:sldChg chg="addSp delSp modSp">
        <pc:chgData name="Sevgul Avci" userId="2e395d59-a5ca-4e4f-99f3-f027ca19dd72" providerId="ADAL" clId="{8798B0D8-8F71-4914-AB68-9469E6C4DD0F}" dt="2024-08-13T05:46:28.271" v="5" actId="21"/>
        <pc:sldMkLst>
          <pc:docMk/>
          <pc:sldMk cId="2792909426" sldId="256"/>
        </pc:sldMkLst>
        <pc:picChg chg="add del mod">
          <ac:chgData name="Sevgul Avci" userId="2e395d59-a5ca-4e4f-99f3-f027ca19dd72" providerId="ADAL" clId="{8798B0D8-8F71-4914-AB68-9469E6C4DD0F}" dt="2024-08-13T05:46:28.271" v="5" actId="21"/>
          <ac:picMkLst>
            <pc:docMk/>
            <pc:sldMk cId="2792909426" sldId="256"/>
            <ac:picMk id="1026" creationId="{00000000-0000-0000-0000-000000000000}"/>
          </ac:picMkLst>
        </pc:picChg>
      </pc:sldChg>
      <pc:sldChg chg="modSp mod">
        <pc:chgData name="Sevgul Avci" userId="2e395d59-a5ca-4e4f-99f3-f027ca19dd72" providerId="ADAL" clId="{8798B0D8-8F71-4914-AB68-9469E6C4DD0F}" dt="2024-08-13T06:26:16.457" v="6" actId="6549"/>
        <pc:sldMkLst>
          <pc:docMk/>
          <pc:sldMk cId="2830971683" sldId="259"/>
        </pc:sldMkLst>
        <pc:spChg chg="mod">
          <ac:chgData name="Sevgul Avci" userId="2e395d59-a5ca-4e4f-99f3-f027ca19dd72" providerId="ADAL" clId="{8798B0D8-8F71-4914-AB68-9469E6C4DD0F}" dt="2024-08-13T06:26:16.457" v="6" actId="6549"/>
          <ac:spMkLst>
            <pc:docMk/>
            <pc:sldMk cId="2830971683" sldId="259"/>
            <ac:spMk id="7" creationId="{00000000-0000-0000-0000-000000000000}"/>
          </ac:spMkLst>
        </pc:spChg>
      </pc:sldChg>
      <pc:sldChg chg="modSp mod">
        <pc:chgData name="Sevgul Avci" userId="2e395d59-a5ca-4e4f-99f3-f027ca19dd72" providerId="ADAL" clId="{8798B0D8-8F71-4914-AB68-9469E6C4DD0F}" dt="2024-08-13T06:29:42.165" v="7" actId="1076"/>
        <pc:sldMkLst>
          <pc:docMk/>
          <pc:sldMk cId="1817261377" sldId="260"/>
        </pc:sldMkLst>
        <pc:spChg chg="mod">
          <ac:chgData name="Sevgul Avci" userId="2e395d59-a5ca-4e4f-99f3-f027ca19dd72" providerId="ADAL" clId="{8798B0D8-8F71-4914-AB68-9469E6C4DD0F}" dt="2024-08-13T06:29:42.165" v="7" actId="1076"/>
          <ac:spMkLst>
            <pc:docMk/>
            <pc:sldMk cId="1817261377" sldId="260"/>
            <ac:spMk id="6" creationId="{00000000-0000-0000-0000-000000000000}"/>
          </ac:spMkLst>
        </pc:spChg>
      </pc:sldChg>
      <pc:sldChg chg="modSp mod">
        <pc:chgData name="Sevgul Avci" userId="2e395d59-a5ca-4e4f-99f3-f027ca19dd72" providerId="ADAL" clId="{8798B0D8-8F71-4914-AB68-9469E6C4DD0F}" dt="2024-08-13T10:08:39.906" v="70" actId="14100"/>
        <pc:sldMkLst>
          <pc:docMk/>
          <pc:sldMk cId="695775962" sldId="261"/>
        </pc:sldMkLst>
        <pc:spChg chg="mod">
          <ac:chgData name="Sevgul Avci" userId="2e395d59-a5ca-4e4f-99f3-f027ca19dd72" providerId="ADAL" clId="{8798B0D8-8F71-4914-AB68-9469E6C4DD0F}" dt="2024-08-13T10:08:39.906" v="70" actId="14100"/>
          <ac:spMkLst>
            <pc:docMk/>
            <pc:sldMk cId="695775962" sldId="261"/>
            <ac:spMk id="8" creationId="{00000000-0000-0000-0000-000000000000}"/>
          </ac:spMkLst>
        </pc:spChg>
        <pc:picChg chg="mod">
          <ac:chgData name="Sevgul Avci" userId="2e395d59-a5ca-4e4f-99f3-f027ca19dd72" providerId="ADAL" clId="{8798B0D8-8F71-4914-AB68-9469E6C4DD0F}" dt="2024-08-13T07:43:58.270" v="8" actId="14100"/>
          <ac:picMkLst>
            <pc:docMk/>
            <pc:sldMk cId="695775962" sldId="261"/>
            <ac:picMk id="2" creationId="{82D21FF0-9883-4627-9B72-76E903F27D40}"/>
          </ac:picMkLst>
        </pc:picChg>
      </pc:sldChg>
      <pc:sldChg chg="modSp mod">
        <pc:chgData name="Sevgul Avci" userId="2e395d59-a5ca-4e4f-99f3-f027ca19dd72" providerId="ADAL" clId="{8798B0D8-8F71-4914-AB68-9469E6C4DD0F}" dt="2024-08-13T08:12:53.651" v="20" actId="1076"/>
        <pc:sldMkLst>
          <pc:docMk/>
          <pc:sldMk cId="3399322655" sldId="263"/>
        </pc:sldMkLst>
        <pc:spChg chg="mod">
          <ac:chgData name="Sevgul Avci" userId="2e395d59-a5ca-4e4f-99f3-f027ca19dd72" providerId="ADAL" clId="{8798B0D8-8F71-4914-AB68-9469E6C4DD0F}" dt="2024-08-13T08:10:01.324" v="9" actId="1076"/>
          <ac:spMkLst>
            <pc:docMk/>
            <pc:sldMk cId="3399322655" sldId="263"/>
            <ac:spMk id="6" creationId="{00000000-0000-0000-0000-000000000000}"/>
          </ac:spMkLst>
        </pc:spChg>
        <pc:spChg chg="mod">
          <ac:chgData name="Sevgul Avci" userId="2e395d59-a5ca-4e4f-99f3-f027ca19dd72" providerId="ADAL" clId="{8798B0D8-8F71-4914-AB68-9469E6C4DD0F}" dt="2024-08-13T08:12:53.651" v="20" actId="1076"/>
          <ac:spMkLst>
            <pc:docMk/>
            <pc:sldMk cId="3399322655" sldId="263"/>
            <ac:spMk id="8" creationId="{00000000-0000-0000-0000-000000000000}"/>
          </ac:spMkLst>
        </pc:spChg>
        <pc:spChg chg="mod">
          <ac:chgData name="Sevgul Avci" userId="2e395d59-a5ca-4e4f-99f3-f027ca19dd72" providerId="ADAL" clId="{8798B0D8-8F71-4914-AB68-9469E6C4DD0F}" dt="2024-08-13T08:12:48.667" v="18" actId="20577"/>
          <ac:spMkLst>
            <pc:docMk/>
            <pc:sldMk cId="3399322655" sldId="263"/>
            <ac:spMk id="9"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63E299D-E119-4BE4-B11E-8FD9BAD22D0D}" type="datetimeFigureOut">
              <a:rPr lang="tr-TR" smtClean="0"/>
              <a:t>13.08.2024</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B8235D1-0337-4F54-91A9-6CD96BC7D873}" type="slidenum">
              <a:rPr lang="tr-TR" smtClean="0"/>
              <a:t>‹#›</a:t>
            </a:fld>
            <a:endParaRPr lang="tr-TR"/>
          </a:p>
        </p:txBody>
      </p:sp>
    </p:spTree>
    <p:extLst>
      <p:ext uri="{BB962C8B-B14F-4D97-AF65-F5344CB8AC3E}">
        <p14:creationId xmlns:p14="http://schemas.microsoft.com/office/powerpoint/2010/main" val="30899057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3B8235D1-0337-4F54-91A9-6CD96BC7D873}" type="slidenum">
              <a:rPr lang="tr-TR" smtClean="0"/>
              <a:t>2</a:t>
            </a:fld>
            <a:endParaRPr lang="tr-TR"/>
          </a:p>
        </p:txBody>
      </p:sp>
    </p:spTree>
    <p:extLst>
      <p:ext uri="{BB962C8B-B14F-4D97-AF65-F5344CB8AC3E}">
        <p14:creationId xmlns:p14="http://schemas.microsoft.com/office/powerpoint/2010/main" val="3647834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a:t>Asıl başlık stili için tıklatın</a:t>
            </a: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Veri Yer Tutucusu 3"/>
          <p:cNvSpPr>
            <a:spLocks noGrp="1"/>
          </p:cNvSpPr>
          <p:nvPr>
            <p:ph type="dt" sz="half" idx="10"/>
          </p:nvPr>
        </p:nvSpPr>
        <p:spPr/>
        <p:txBody>
          <a:bodyPr/>
          <a:lstStyle/>
          <a:p>
            <a:fld id="{1294E62B-7A7B-4423-AD16-2A476A9842E8}" type="datetimeFigureOut">
              <a:rPr lang="tr-TR" smtClean="0"/>
              <a:t>13.08.2024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BAA777C-B559-4862-B0D9-35B5FF38F077}" type="slidenum">
              <a:rPr lang="tr-TR" smtClean="0"/>
              <a:t>‹#›</a:t>
            </a:fld>
            <a:endParaRPr lang="tr-TR"/>
          </a:p>
        </p:txBody>
      </p:sp>
    </p:spTree>
    <p:extLst>
      <p:ext uri="{BB962C8B-B14F-4D97-AF65-F5344CB8AC3E}">
        <p14:creationId xmlns:p14="http://schemas.microsoft.com/office/powerpoint/2010/main" val="12119698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1294E62B-7A7B-4423-AD16-2A476A9842E8}" type="datetimeFigureOut">
              <a:rPr lang="tr-TR" smtClean="0"/>
              <a:t>13.08.2024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BAA777C-B559-4862-B0D9-35B5FF38F077}" type="slidenum">
              <a:rPr lang="tr-TR" smtClean="0"/>
              <a:t>‹#›</a:t>
            </a:fld>
            <a:endParaRPr lang="tr-TR"/>
          </a:p>
        </p:txBody>
      </p:sp>
    </p:spTree>
    <p:extLst>
      <p:ext uri="{BB962C8B-B14F-4D97-AF65-F5344CB8AC3E}">
        <p14:creationId xmlns:p14="http://schemas.microsoft.com/office/powerpoint/2010/main" val="1526603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Veri Yer Tutucusu 3"/>
          <p:cNvSpPr>
            <a:spLocks noGrp="1"/>
          </p:cNvSpPr>
          <p:nvPr>
            <p:ph type="dt" sz="half" idx="10"/>
          </p:nvPr>
        </p:nvSpPr>
        <p:spPr/>
        <p:txBody>
          <a:bodyPr/>
          <a:lstStyle/>
          <a:p>
            <a:fld id="{1294E62B-7A7B-4423-AD16-2A476A9842E8}" type="datetimeFigureOut">
              <a:rPr lang="tr-TR" smtClean="0"/>
              <a:t>13.08.2024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BAA777C-B559-4862-B0D9-35B5FF38F077}" type="slidenum">
              <a:rPr lang="tr-TR" smtClean="0"/>
              <a:t>‹#›</a:t>
            </a:fld>
            <a:endParaRPr lang="tr-TR"/>
          </a:p>
        </p:txBody>
      </p:sp>
    </p:spTree>
    <p:extLst>
      <p:ext uri="{BB962C8B-B14F-4D97-AF65-F5344CB8AC3E}">
        <p14:creationId xmlns:p14="http://schemas.microsoft.com/office/powerpoint/2010/main" val="4111741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1294E62B-7A7B-4423-AD16-2A476A9842E8}" type="datetimeFigureOut">
              <a:rPr lang="tr-TR" smtClean="0"/>
              <a:t>13.08.2024</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BAA777C-B559-4862-B0D9-35B5FF38F077}" type="slidenum">
              <a:rPr lang="tr-TR" smtClean="0"/>
              <a:t>‹#›</a:t>
            </a:fld>
            <a:endParaRPr lang="tr-TR"/>
          </a:p>
        </p:txBody>
      </p:sp>
    </p:spTree>
    <p:extLst>
      <p:ext uri="{BB962C8B-B14F-4D97-AF65-F5344CB8AC3E}">
        <p14:creationId xmlns:p14="http://schemas.microsoft.com/office/powerpoint/2010/main" val="3709641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a:t>Asıl başlık stili için tıklatın</a:t>
            </a: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1294E62B-7A7B-4423-AD16-2A476A9842E8}" type="datetimeFigureOut">
              <a:rPr lang="tr-TR" smtClean="0"/>
              <a:t>13.08.2024</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FBAA777C-B559-4862-B0D9-35B5FF38F077}" type="slidenum">
              <a:rPr lang="tr-TR" smtClean="0"/>
              <a:t>‹#›</a:t>
            </a:fld>
            <a:endParaRPr lang="tr-TR"/>
          </a:p>
        </p:txBody>
      </p:sp>
    </p:spTree>
    <p:extLst>
      <p:ext uri="{BB962C8B-B14F-4D97-AF65-F5344CB8AC3E}">
        <p14:creationId xmlns:p14="http://schemas.microsoft.com/office/powerpoint/2010/main" val="24845737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1294E62B-7A7B-4423-AD16-2A476A9842E8}" type="datetimeFigureOut">
              <a:rPr lang="tr-TR" smtClean="0"/>
              <a:t>13.08.2024</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BAA777C-B559-4862-B0D9-35B5FF38F077}" type="slidenum">
              <a:rPr lang="tr-TR" smtClean="0"/>
              <a:t>‹#›</a:t>
            </a:fld>
            <a:endParaRPr lang="tr-TR"/>
          </a:p>
        </p:txBody>
      </p:sp>
    </p:spTree>
    <p:extLst>
      <p:ext uri="{BB962C8B-B14F-4D97-AF65-F5344CB8AC3E}">
        <p14:creationId xmlns:p14="http://schemas.microsoft.com/office/powerpoint/2010/main" val="665790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1294E62B-7A7B-4423-AD16-2A476A9842E8}" type="datetimeFigureOut">
              <a:rPr lang="tr-TR" smtClean="0"/>
              <a:t>13.08.2024</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BAA777C-B559-4862-B0D9-35B5FF38F077}" type="slidenum">
              <a:rPr lang="tr-TR" smtClean="0"/>
              <a:t>‹#›</a:t>
            </a:fld>
            <a:endParaRPr lang="tr-TR"/>
          </a:p>
        </p:txBody>
      </p:sp>
    </p:spTree>
    <p:extLst>
      <p:ext uri="{BB962C8B-B14F-4D97-AF65-F5344CB8AC3E}">
        <p14:creationId xmlns:p14="http://schemas.microsoft.com/office/powerpoint/2010/main" val="17984069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1294E62B-7A7B-4423-AD16-2A476A9842E8}" type="datetimeFigureOut">
              <a:rPr lang="tr-TR" smtClean="0"/>
              <a:t>13.08.2024</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BAA777C-B559-4862-B0D9-35B5FF38F077}" type="slidenum">
              <a:rPr lang="tr-TR" smtClean="0"/>
              <a:t>‹#›</a:t>
            </a:fld>
            <a:endParaRPr lang="tr-TR"/>
          </a:p>
        </p:txBody>
      </p:sp>
    </p:spTree>
    <p:extLst>
      <p:ext uri="{BB962C8B-B14F-4D97-AF65-F5344CB8AC3E}">
        <p14:creationId xmlns:p14="http://schemas.microsoft.com/office/powerpoint/2010/main" val="18394064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1294E62B-7A7B-4423-AD16-2A476A9842E8}" type="datetimeFigureOut">
              <a:rPr lang="tr-TR" smtClean="0"/>
              <a:t>13.08.2024</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BAA777C-B559-4862-B0D9-35B5FF38F077}" type="slidenum">
              <a:rPr lang="tr-TR" smtClean="0"/>
              <a:t>‹#›</a:t>
            </a:fld>
            <a:endParaRPr lang="tr-TR"/>
          </a:p>
        </p:txBody>
      </p:sp>
    </p:spTree>
    <p:extLst>
      <p:ext uri="{BB962C8B-B14F-4D97-AF65-F5344CB8AC3E}">
        <p14:creationId xmlns:p14="http://schemas.microsoft.com/office/powerpoint/2010/main" val="1667312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1294E62B-7A7B-4423-AD16-2A476A9842E8}" type="datetimeFigureOut">
              <a:rPr lang="tr-TR" smtClean="0"/>
              <a:t>13.08.2024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BAA777C-B559-4862-B0D9-35B5FF38F077}" type="slidenum">
              <a:rPr lang="tr-TR" smtClean="0"/>
              <a:t>‹#›</a:t>
            </a:fld>
            <a:endParaRPr lang="tr-TR"/>
          </a:p>
        </p:txBody>
      </p:sp>
    </p:spTree>
    <p:extLst>
      <p:ext uri="{BB962C8B-B14F-4D97-AF65-F5344CB8AC3E}">
        <p14:creationId xmlns:p14="http://schemas.microsoft.com/office/powerpoint/2010/main" val="492837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1294E62B-7A7B-4423-AD16-2A476A9842E8}" type="datetimeFigureOut">
              <a:rPr lang="tr-TR" smtClean="0"/>
              <a:t>13.08.2024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BAA777C-B559-4862-B0D9-35B5FF38F077}" type="slidenum">
              <a:rPr lang="tr-TR" smtClean="0"/>
              <a:t>‹#›</a:t>
            </a:fld>
            <a:endParaRPr lang="tr-TR"/>
          </a:p>
        </p:txBody>
      </p:sp>
    </p:spTree>
    <p:extLst>
      <p:ext uri="{BB962C8B-B14F-4D97-AF65-F5344CB8AC3E}">
        <p14:creationId xmlns:p14="http://schemas.microsoft.com/office/powerpoint/2010/main" val="27690986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94E62B-7A7B-4423-AD16-2A476A9842E8}" type="datetimeFigureOut">
              <a:rPr lang="tr-TR" smtClean="0"/>
              <a:t>13.08.2024</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AA777C-B559-4862-B0D9-35B5FF38F077}" type="slidenum">
              <a:rPr lang="tr-TR" smtClean="0"/>
              <a:t>‹#›</a:t>
            </a:fld>
            <a:endParaRPr lang="tr-TR"/>
          </a:p>
        </p:txBody>
      </p:sp>
    </p:spTree>
    <p:extLst>
      <p:ext uri="{BB962C8B-B14F-4D97-AF65-F5344CB8AC3E}">
        <p14:creationId xmlns:p14="http://schemas.microsoft.com/office/powerpoint/2010/main" val="23535803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hyperlink" Target="http://www.cottexllp.com/" TargetMode="External"/><Relationship Id="rId5" Type="http://schemas.openxmlformats.org/officeDocument/2006/relationships/hyperlink" Target="mailto:asim@cottexllp.com" TargetMode="Externa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image" Target="../media/image8.jpe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jpeg"/><Relationship Id="rId10" Type="http://schemas.openxmlformats.org/officeDocument/2006/relationships/image" Target="../media/image15.png"/><Relationship Id="rId4" Type="http://schemas.openxmlformats.org/officeDocument/2006/relationships/image" Target="../media/image9.jpeg"/><Relationship Id="rId9" Type="http://schemas.openxmlformats.org/officeDocument/2006/relationships/image" Target="../media/image14.png"/><Relationship Id="rId1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404664"/>
            <a:ext cx="8304885" cy="583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29094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188640"/>
            <a:ext cx="1463040" cy="682752"/>
          </a:xfrm>
          <a:prstGeom prst="rect">
            <a:avLst/>
          </a:prstGeom>
        </p:spPr>
      </p:pic>
      <p:pic>
        <p:nvPicPr>
          <p:cNvPr id="2050" name="Picture 2" descr="imag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9138" y="939800"/>
            <a:ext cx="3078162" cy="4924425"/>
          </a:xfrm>
          <a:prstGeom prst="rect">
            <a:avLst/>
          </a:prstGeom>
          <a:noFill/>
          <a:extLst>
            <a:ext uri="{909E8E84-426E-40DD-AFC4-6F175D3DCCD1}">
              <a14:hiddenFill xmlns:a14="http://schemas.microsoft.com/office/drawing/2010/main">
                <a:solidFill>
                  <a:srgbClr val="FFFFFF"/>
                </a:solidFill>
              </a14:hiddenFill>
            </a:ext>
          </a:extLst>
        </p:spPr>
      </p:pic>
      <p:sp>
        <p:nvSpPr>
          <p:cNvPr id="5" name="Dikdörtgen 4"/>
          <p:cNvSpPr/>
          <p:nvPr/>
        </p:nvSpPr>
        <p:spPr>
          <a:xfrm>
            <a:off x="4427984" y="345350"/>
            <a:ext cx="4392488" cy="723275"/>
          </a:xfrm>
          <a:prstGeom prst="rect">
            <a:avLst/>
          </a:prstGeom>
        </p:spPr>
        <p:txBody>
          <a:bodyPr wrap="square">
            <a:spAutoFit/>
          </a:bodyPr>
          <a:lstStyle/>
          <a:p>
            <a:r>
              <a:rPr lang="en-US" sz="4100" dirty="0">
                <a:latin typeface="Tahoma" panose="020B0604030504040204" pitchFamily="34" charset="0"/>
                <a:ea typeface="Tahoma" panose="020B0604030504040204" pitchFamily="34" charset="0"/>
                <a:cs typeface="Tahoma" panose="020B0604030504040204" pitchFamily="34" charset="0"/>
              </a:rPr>
              <a:t>Company Profile</a:t>
            </a:r>
            <a:endParaRPr lang="tr-TR" sz="4100" dirty="0">
              <a:latin typeface="Tahoma" panose="020B0604030504040204" pitchFamily="34" charset="0"/>
              <a:ea typeface="Tahoma" panose="020B0604030504040204" pitchFamily="34" charset="0"/>
              <a:cs typeface="Tahoma" panose="020B0604030504040204" pitchFamily="34" charset="0"/>
            </a:endParaRPr>
          </a:p>
        </p:txBody>
      </p:sp>
      <p:sp>
        <p:nvSpPr>
          <p:cNvPr id="6" name="Dikdörtgen 5"/>
          <p:cNvSpPr/>
          <p:nvPr/>
        </p:nvSpPr>
        <p:spPr>
          <a:xfrm>
            <a:off x="3923928" y="1700808"/>
            <a:ext cx="4680520" cy="3108543"/>
          </a:xfrm>
          <a:prstGeom prst="rect">
            <a:avLst/>
          </a:prstGeom>
        </p:spPr>
        <p:txBody>
          <a:bodyPr wrap="square">
            <a:spAutoFit/>
          </a:bodyPr>
          <a:lstStyle/>
          <a:p>
            <a:endParaRPr lang="tr-TR" dirty="0"/>
          </a:p>
          <a:p>
            <a:r>
              <a:rPr lang="tr-TR" sz="2600" dirty="0">
                <a:latin typeface="Tahoma" panose="020B0604030504040204" pitchFamily="34" charset="0"/>
                <a:ea typeface="Tahoma" panose="020B0604030504040204" pitchFamily="34" charset="0"/>
                <a:cs typeface="Tahoma" panose="020B0604030504040204" pitchFamily="34" charset="0"/>
              </a:rPr>
              <a:t>   T</a:t>
            </a:r>
            <a:r>
              <a:rPr lang="en-US" sz="2600" dirty="0">
                <a:latin typeface="Tahoma" panose="020B0604030504040204" pitchFamily="34" charset="0"/>
                <a:ea typeface="Tahoma" panose="020B0604030504040204" pitchFamily="34" charset="0"/>
                <a:cs typeface="Tahoma" panose="020B0604030504040204" pitchFamily="34" charset="0"/>
              </a:rPr>
              <a:t>able Of Contests</a:t>
            </a:r>
            <a:endParaRPr lang="tr-TR" sz="2600" dirty="0">
              <a:latin typeface="Tahoma" panose="020B0604030504040204" pitchFamily="34" charset="0"/>
              <a:ea typeface="Tahoma" panose="020B0604030504040204" pitchFamily="34" charset="0"/>
              <a:cs typeface="Tahoma" panose="020B0604030504040204" pitchFamily="34" charset="0"/>
            </a:endParaRPr>
          </a:p>
          <a:p>
            <a:r>
              <a:rPr lang="en-US" sz="2600" dirty="0">
                <a:latin typeface="Tahoma" panose="020B0604030504040204" pitchFamily="34" charset="0"/>
                <a:ea typeface="Tahoma" panose="020B0604030504040204" pitchFamily="34" charset="0"/>
                <a:cs typeface="Tahoma" panose="020B0604030504040204" pitchFamily="34" charset="0"/>
              </a:rPr>
              <a:t> </a:t>
            </a:r>
            <a:endParaRPr lang="tr-TR" sz="2600" dirty="0">
              <a:latin typeface="Tahoma" panose="020B0604030504040204" pitchFamily="34" charset="0"/>
              <a:ea typeface="Tahoma" panose="020B0604030504040204" pitchFamily="34" charset="0"/>
              <a:cs typeface="Tahoma" panose="020B0604030504040204" pitchFamily="34" charset="0"/>
            </a:endParaRPr>
          </a:p>
          <a:p>
            <a:r>
              <a:rPr lang="en-US" dirty="0">
                <a:latin typeface="Tahoma" panose="020B0604030504040204" pitchFamily="34" charset="0"/>
                <a:ea typeface="Tahoma" panose="020B0604030504040204" pitchFamily="34" charset="0"/>
                <a:cs typeface="Tahoma" panose="020B0604030504040204" pitchFamily="34" charset="0"/>
              </a:rPr>
              <a:t>Company Overview </a:t>
            </a:r>
          </a:p>
          <a:p>
            <a:r>
              <a:rPr lang="tr-TR" dirty="0" err="1">
                <a:latin typeface="Tahoma" panose="020B0604030504040204" pitchFamily="34" charset="0"/>
                <a:ea typeface="Tahoma" panose="020B0604030504040204" pitchFamily="34" charset="0"/>
                <a:cs typeface="Tahoma" panose="020B0604030504040204" pitchFamily="34" charset="0"/>
              </a:rPr>
              <a:t>Company</a:t>
            </a:r>
            <a:r>
              <a:rPr lang="tr-TR" dirty="0">
                <a:latin typeface="Tahoma" panose="020B0604030504040204" pitchFamily="34" charset="0"/>
                <a:ea typeface="Tahoma" panose="020B0604030504040204" pitchFamily="34" charset="0"/>
                <a:cs typeface="Tahoma" panose="020B0604030504040204" pitchFamily="34" charset="0"/>
              </a:rPr>
              <a:t> At A </a:t>
            </a:r>
            <a:r>
              <a:rPr lang="tr-TR" dirty="0" err="1">
                <a:latin typeface="Tahoma" panose="020B0604030504040204" pitchFamily="34" charset="0"/>
                <a:ea typeface="Tahoma" panose="020B0604030504040204" pitchFamily="34" charset="0"/>
                <a:cs typeface="Tahoma" panose="020B0604030504040204" pitchFamily="34" charset="0"/>
              </a:rPr>
              <a:t>Glance</a:t>
            </a:r>
            <a:r>
              <a:rPr lang="tr-TR" dirty="0">
                <a:latin typeface="Tahoma" panose="020B0604030504040204" pitchFamily="34" charset="0"/>
                <a:ea typeface="Tahoma" panose="020B0604030504040204" pitchFamily="34" charset="0"/>
                <a:cs typeface="Tahoma" panose="020B0604030504040204" pitchFamily="34" charset="0"/>
              </a:rPr>
              <a:t> </a:t>
            </a:r>
          </a:p>
          <a:p>
            <a:r>
              <a:rPr lang="tr-TR" dirty="0" err="1">
                <a:latin typeface="Tahoma" panose="020B0604030504040204" pitchFamily="34" charset="0"/>
                <a:ea typeface="Tahoma" panose="020B0604030504040204" pitchFamily="34" charset="0"/>
                <a:cs typeface="Tahoma" panose="020B0604030504040204" pitchFamily="34" charset="0"/>
              </a:rPr>
              <a:t>Products</a:t>
            </a:r>
            <a:r>
              <a:rPr lang="tr-TR" dirty="0">
                <a:latin typeface="Tahoma" panose="020B0604030504040204" pitchFamily="34" charset="0"/>
                <a:ea typeface="Tahoma" panose="020B0604030504040204" pitchFamily="34" charset="0"/>
                <a:cs typeface="Tahoma" panose="020B0604030504040204" pitchFamily="34" charset="0"/>
              </a:rPr>
              <a:t> </a:t>
            </a:r>
          </a:p>
          <a:p>
            <a:r>
              <a:rPr lang="tr-TR" dirty="0" err="1">
                <a:latin typeface="Tahoma" panose="020B0604030504040204" pitchFamily="34" charset="0"/>
                <a:ea typeface="Tahoma" panose="020B0604030504040204" pitchFamily="34" charset="0"/>
                <a:cs typeface="Tahoma" panose="020B0604030504040204" pitchFamily="34" charset="0"/>
              </a:rPr>
              <a:t>Clients</a:t>
            </a:r>
            <a:r>
              <a:rPr lang="tr-TR" dirty="0">
                <a:latin typeface="Tahoma" panose="020B0604030504040204" pitchFamily="34" charset="0"/>
                <a:ea typeface="Tahoma" panose="020B0604030504040204" pitchFamily="34" charset="0"/>
                <a:cs typeface="Tahoma" panose="020B0604030504040204" pitchFamily="34" charset="0"/>
              </a:rPr>
              <a:t> </a:t>
            </a:r>
          </a:p>
          <a:p>
            <a:r>
              <a:rPr lang="tr-TR" dirty="0">
                <a:latin typeface="Tahoma" panose="020B0604030504040204" pitchFamily="34" charset="0"/>
                <a:ea typeface="Tahoma" panose="020B0604030504040204" pitchFamily="34" charset="0"/>
                <a:cs typeface="Tahoma" panose="020B0604030504040204" pitchFamily="34" charset="0"/>
              </a:rPr>
              <a:t>Design &amp; Development </a:t>
            </a:r>
          </a:p>
          <a:p>
            <a:r>
              <a:rPr lang="tr-TR" dirty="0" err="1">
                <a:latin typeface="Tahoma" panose="020B0604030504040204" pitchFamily="34" charset="0"/>
                <a:ea typeface="Tahoma" panose="020B0604030504040204" pitchFamily="34" charset="0"/>
                <a:cs typeface="Tahoma" panose="020B0604030504040204" pitchFamily="34" charset="0"/>
              </a:rPr>
              <a:t>Quality</a:t>
            </a:r>
            <a:r>
              <a:rPr lang="tr-TR" dirty="0">
                <a:latin typeface="Tahoma" panose="020B0604030504040204" pitchFamily="34" charset="0"/>
                <a:ea typeface="Tahoma" panose="020B0604030504040204" pitchFamily="34" charset="0"/>
                <a:cs typeface="Tahoma" panose="020B0604030504040204" pitchFamily="34" charset="0"/>
              </a:rPr>
              <a:t> Control &amp; </a:t>
            </a:r>
            <a:r>
              <a:rPr lang="tr-TR" dirty="0" err="1">
                <a:latin typeface="Tahoma" panose="020B0604030504040204" pitchFamily="34" charset="0"/>
                <a:ea typeface="Tahoma" panose="020B0604030504040204" pitchFamily="34" charset="0"/>
                <a:cs typeface="Tahoma" panose="020B0604030504040204" pitchFamily="34" charset="0"/>
              </a:rPr>
              <a:t>Assurance</a:t>
            </a:r>
            <a:r>
              <a:rPr lang="tr-TR" dirty="0">
                <a:latin typeface="Tahoma" panose="020B0604030504040204" pitchFamily="34" charset="0"/>
                <a:ea typeface="Tahoma" panose="020B0604030504040204" pitchFamily="34" charset="0"/>
                <a:cs typeface="Tahoma" panose="020B0604030504040204" pitchFamily="34" charset="0"/>
              </a:rPr>
              <a:t> </a:t>
            </a:r>
          </a:p>
          <a:p>
            <a:r>
              <a:rPr lang="tr-TR" dirty="0" err="1">
                <a:latin typeface="Tahoma" panose="020B0604030504040204" pitchFamily="34" charset="0"/>
                <a:ea typeface="Tahoma" panose="020B0604030504040204" pitchFamily="34" charset="0"/>
                <a:cs typeface="Tahoma" panose="020B0604030504040204" pitchFamily="34" charset="0"/>
              </a:rPr>
              <a:t>Recognition</a:t>
            </a:r>
            <a:r>
              <a:rPr lang="tr-TR" dirty="0">
                <a:latin typeface="Tahoma" panose="020B060403050404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29711269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ChangeArrowheads="1"/>
          </p:cNvSpPr>
          <p:nvPr/>
        </p:nvSpPr>
        <p:spPr bwMode="auto">
          <a:xfrm>
            <a:off x="3275856" y="206055"/>
            <a:ext cx="4896544" cy="100027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tr-TR" sz="4100" b="0" i="0" u="none" strike="noStrike" cap="none" normalizeH="0" baseline="0" dirty="0">
                <a:ln>
                  <a:noFill/>
                </a:ln>
                <a:solidFill>
                  <a:srgbClr val="000000"/>
                </a:solidFill>
                <a:effectLst/>
                <a:latin typeface="Tahoma" panose="020B0604030504040204" pitchFamily="34" charset="0"/>
                <a:ea typeface="Tahoma" panose="020B0604030504040204" pitchFamily="34" charset="0"/>
                <a:cs typeface="Tahoma" panose="020B0604030504040204" pitchFamily="34" charset="0"/>
              </a:rPr>
              <a:t>C</a:t>
            </a:r>
            <a:r>
              <a:rPr kumimoji="0" lang="de-DE" altLang="tr-TR" sz="4100" b="0" i="0" u="none" strike="noStrike" cap="none" normalizeH="0" baseline="0" dirty="0" bmk="">
                <a:ln>
                  <a:noFill/>
                </a:ln>
                <a:solidFill>
                  <a:srgbClr val="000000"/>
                </a:solidFill>
                <a:effectLst/>
                <a:latin typeface="Tahoma" panose="020B0604030504040204" pitchFamily="34" charset="0"/>
                <a:ea typeface="Tahoma" panose="020B0604030504040204" pitchFamily="34" charset="0"/>
                <a:cs typeface="Tahoma" panose="020B0604030504040204" pitchFamily="34" charset="0"/>
              </a:rPr>
              <a:t>ompany </a:t>
            </a:r>
            <a:r>
              <a:rPr kumimoji="0" lang="en-US" altLang="tr-TR" sz="4100" b="0" i="0" u="none" strike="noStrike" cap="none" normalizeH="0" baseline="0" dirty="0" bmk="">
                <a:ln>
                  <a:noFill/>
                </a:ln>
                <a:solidFill>
                  <a:srgbClr val="000000"/>
                </a:solidFill>
                <a:effectLst/>
                <a:latin typeface="Tahoma" panose="020B0604030504040204" pitchFamily="34" charset="0"/>
                <a:ea typeface="Tahoma" panose="020B0604030504040204" pitchFamily="34" charset="0"/>
                <a:cs typeface="Tahoma" panose="020B0604030504040204" pitchFamily="34" charset="0"/>
              </a:rPr>
              <a:t>Overview</a:t>
            </a:r>
            <a:endParaRPr kumimoji="0" lang="tr-TR" altLang="tr-TR" sz="4100" b="0"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1800" b="0" i="0" u="none" strike="noStrike" cap="none" normalizeH="0" baseline="0" dirty="0">
              <a:ln>
                <a:noFill/>
              </a:ln>
              <a:solidFill>
                <a:schemeClr val="tx1"/>
              </a:solidFill>
              <a:effectLst/>
              <a:latin typeface="Arial" pitchFamily="34" charset="0"/>
              <a:cs typeface="Arial" pitchFamily="34" charset="0"/>
            </a:endParaRPr>
          </a:p>
        </p:txBody>
      </p:sp>
      <p:sp>
        <p:nvSpPr>
          <p:cNvPr id="6" name="Dikdörtgen 5"/>
          <p:cNvSpPr/>
          <p:nvPr/>
        </p:nvSpPr>
        <p:spPr>
          <a:xfrm>
            <a:off x="2987824" y="1143311"/>
            <a:ext cx="5976664" cy="4832092"/>
          </a:xfrm>
          <a:prstGeom prst="rect">
            <a:avLst/>
          </a:prstGeom>
        </p:spPr>
        <p:txBody>
          <a:bodyPr wrap="square">
            <a:spAutoFit/>
          </a:bodyPr>
          <a:lstStyle/>
          <a:p>
            <a:pPr algn="just"/>
            <a:r>
              <a:rPr lang="en-US" sz="1400" dirty="0">
                <a:latin typeface="Tahoma" panose="020B0604030504040204" pitchFamily="34" charset="0"/>
                <a:ea typeface="Tahoma" panose="020B0604030504040204" pitchFamily="34" charset="0"/>
                <a:cs typeface="Tahoma" panose="020B0604030504040204" pitchFamily="34" charset="0"/>
              </a:rPr>
              <a:t>COTTEX is a top quality supplier catering to premium menswear brands around the world servicing its clients over 15 years. We are trying to get close to all our clients with our showroom in Istanbul.</a:t>
            </a:r>
            <a:endParaRPr lang="tr-TR" sz="1400" dirty="0">
              <a:latin typeface="Tahoma" panose="020B0604030504040204" pitchFamily="34" charset="0"/>
              <a:ea typeface="Tahoma" panose="020B0604030504040204" pitchFamily="34" charset="0"/>
              <a:cs typeface="Tahoma" panose="020B0604030504040204" pitchFamily="34" charset="0"/>
            </a:endParaRPr>
          </a:p>
          <a:p>
            <a:pPr algn="just"/>
            <a:r>
              <a:rPr lang="en-US" sz="1400" dirty="0">
                <a:latin typeface="Tahoma" panose="020B0604030504040204" pitchFamily="34" charset="0"/>
                <a:ea typeface="Tahoma" panose="020B0604030504040204" pitchFamily="34" charset="0"/>
                <a:cs typeface="Tahoma" panose="020B0604030504040204" pitchFamily="34" charset="0"/>
              </a:rPr>
              <a:t> </a:t>
            </a:r>
          </a:p>
          <a:p>
            <a:pPr algn="just"/>
            <a:r>
              <a:rPr lang="en-US" sz="1400" dirty="0">
                <a:latin typeface="Tahoma" panose="020B0604030504040204" pitchFamily="34" charset="0"/>
                <a:ea typeface="Tahoma" panose="020B0604030504040204" pitchFamily="34" charset="0"/>
                <a:cs typeface="Tahoma" panose="020B0604030504040204" pitchFamily="34" charset="0"/>
              </a:rPr>
              <a:t>COTTEX has field office in China</a:t>
            </a:r>
            <a:r>
              <a:rPr lang="tr-TR" sz="1400" dirty="0">
                <a:latin typeface="Tahoma" panose="020B0604030504040204" pitchFamily="34" charset="0"/>
                <a:ea typeface="Tahoma" panose="020B0604030504040204" pitchFamily="34" charset="0"/>
                <a:cs typeface="Tahoma" panose="020B0604030504040204" pitchFamily="34" charset="0"/>
              </a:rPr>
              <a:t>  &amp; Vietnam</a:t>
            </a:r>
            <a:r>
              <a:rPr lang="en-US" sz="1400" dirty="0">
                <a:latin typeface="Tahoma" panose="020B0604030504040204" pitchFamily="34" charset="0"/>
                <a:ea typeface="Tahoma" panose="020B0604030504040204" pitchFamily="34" charset="0"/>
                <a:cs typeface="Tahoma" panose="020B0604030504040204" pitchFamily="34" charset="0"/>
              </a:rPr>
              <a:t>, with advanced experience and acknowledged success in sourcing and production of garment, fabrics and trims. With own office</a:t>
            </a:r>
            <a:r>
              <a:rPr lang="tr-TR" sz="1400" dirty="0">
                <a:latin typeface="Tahoma" panose="020B0604030504040204" pitchFamily="34" charset="0"/>
                <a:ea typeface="Tahoma" panose="020B0604030504040204" pitchFamily="34" charset="0"/>
                <a:cs typeface="Tahoma" panose="020B0604030504040204" pitchFamily="34" charset="0"/>
              </a:rPr>
              <a:t>s</a:t>
            </a:r>
            <a:r>
              <a:rPr lang="en-US" sz="1400" dirty="0">
                <a:latin typeface="Tahoma" panose="020B0604030504040204" pitchFamily="34" charset="0"/>
                <a:ea typeface="Tahoma" panose="020B0604030504040204" pitchFamily="34" charset="0"/>
                <a:cs typeface="Tahoma" panose="020B0604030504040204" pitchFamily="34" charset="0"/>
              </a:rPr>
              <a:t> and team located in Shanghai</a:t>
            </a:r>
            <a:r>
              <a:rPr lang="tr-TR" sz="1400" dirty="0">
                <a:latin typeface="Tahoma" panose="020B0604030504040204" pitchFamily="34" charset="0"/>
                <a:ea typeface="Tahoma" panose="020B0604030504040204" pitchFamily="34" charset="0"/>
                <a:cs typeface="Tahoma" panose="020B0604030504040204" pitchFamily="34" charset="0"/>
              </a:rPr>
              <a:t> &amp; </a:t>
            </a:r>
            <a:r>
              <a:rPr lang="tr-TR" sz="1400" dirty="0" err="1">
                <a:latin typeface="Tahoma" panose="020B0604030504040204" pitchFamily="34" charset="0"/>
                <a:ea typeface="Tahoma" panose="020B0604030504040204" pitchFamily="34" charset="0"/>
                <a:cs typeface="Tahoma" panose="020B0604030504040204" pitchFamily="34" charset="0"/>
              </a:rPr>
              <a:t>Ho</a:t>
            </a:r>
            <a:r>
              <a:rPr lang="tr-TR" sz="1400" dirty="0">
                <a:latin typeface="Tahoma" panose="020B0604030504040204" pitchFamily="34" charset="0"/>
                <a:ea typeface="Tahoma" panose="020B0604030504040204" pitchFamily="34" charset="0"/>
                <a:cs typeface="Tahoma" panose="020B0604030504040204" pitchFamily="34" charset="0"/>
              </a:rPr>
              <a:t> Chi </a:t>
            </a:r>
            <a:r>
              <a:rPr lang="tr-TR" sz="1400" dirty="0" err="1">
                <a:latin typeface="Tahoma" panose="020B0604030504040204" pitchFamily="34" charset="0"/>
                <a:ea typeface="Tahoma" panose="020B0604030504040204" pitchFamily="34" charset="0"/>
                <a:cs typeface="Tahoma" panose="020B0604030504040204" pitchFamily="34" charset="0"/>
              </a:rPr>
              <a:t>Min</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cities</a:t>
            </a:r>
            <a:r>
              <a:rPr lang="en-US" sz="1400" dirty="0">
                <a:latin typeface="Tahoma" panose="020B0604030504040204" pitchFamily="34" charset="0"/>
                <a:ea typeface="Tahoma" panose="020B0604030504040204" pitchFamily="34" charset="0"/>
                <a:cs typeface="Tahoma" panose="020B0604030504040204" pitchFamily="34" charset="0"/>
              </a:rPr>
              <a:t> to follow, manage and inspect all the production processes for its clients to cater orders on-time assuring the perfect quality. </a:t>
            </a:r>
            <a:endParaRPr lang="tr-TR" sz="1400" dirty="0">
              <a:latin typeface="Tahoma" panose="020B0604030504040204" pitchFamily="34" charset="0"/>
              <a:ea typeface="Tahoma" panose="020B0604030504040204" pitchFamily="34" charset="0"/>
              <a:cs typeface="Tahoma" panose="020B0604030504040204" pitchFamily="34" charset="0"/>
            </a:endParaRPr>
          </a:p>
          <a:p>
            <a:pPr algn="just"/>
            <a:endParaRPr lang="en-US" sz="1400" dirty="0">
              <a:latin typeface="Tahoma" panose="020B0604030504040204" pitchFamily="34" charset="0"/>
              <a:ea typeface="Tahoma" panose="020B0604030504040204" pitchFamily="34" charset="0"/>
              <a:cs typeface="Tahoma" panose="020B0604030504040204" pitchFamily="34" charset="0"/>
            </a:endParaRPr>
          </a:p>
          <a:p>
            <a:pPr algn="just"/>
            <a:r>
              <a:rPr lang="en-US" sz="1400" dirty="0">
                <a:latin typeface="Tahoma" panose="020B0604030504040204" pitchFamily="34" charset="0"/>
                <a:ea typeface="Tahoma" panose="020B0604030504040204" pitchFamily="34" charset="0"/>
                <a:cs typeface="Tahoma" panose="020B0604030504040204" pitchFamily="34" charset="0"/>
              </a:rPr>
              <a:t>COTTEX follows up the global trends and developments and always remains globally up-to-date about the dynamics of the fashion market. Each client’s needs and expectations are serviced with customized development processes, whether they are retailer or wholesaler brands. </a:t>
            </a:r>
            <a:endParaRPr lang="tr-TR" sz="1400" dirty="0">
              <a:latin typeface="Tahoma" panose="020B0604030504040204" pitchFamily="34" charset="0"/>
              <a:ea typeface="Tahoma" panose="020B0604030504040204" pitchFamily="34" charset="0"/>
              <a:cs typeface="Tahoma" panose="020B0604030504040204" pitchFamily="34" charset="0"/>
            </a:endParaRPr>
          </a:p>
          <a:p>
            <a:pPr algn="just"/>
            <a:endParaRPr lang="en-US" sz="1400" dirty="0">
              <a:latin typeface="Tahoma" panose="020B0604030504040204" pitchFamily="34" charset="0"/>
              <a:ea typeface="Tahoma" panose="020B0604030504040204" pitchFamily="34" charset="0"/>
              <a:cs typeface="Tahoma" panose="020B0604030504040204" pitchFamily="34" charset="0"/>
            </a:endParaRPr>
          </a:p>
          <a:p>
            <a:pPr algn="just"/>
            <a:r>
              <a:rPr lang="en-US" sz="1400" dirty="0">
                <a:latin typeface="Tahoma" panose="020B0604030504040204" pitchFamily="34" charset="0"/>
                <a:ea typeface="Tahoma" panose="020B0604030504040204" pitchFamily="34" charset="0"/>
                <a:cs typeface="Tahoma" panose="020B0604030504040204" pitchFamily="34" charset="0"/>
              </a:rPr>
              <a:t>COTTEX provides creative solutions to variety of customer demands with its extensive experience regarding research and development with the principle of highest standard production. </a:t>
            </a:r>
            <a:endParaRPr lang="tr-TR" sz="1400" dirty="0">
              <a:latin typeface="Tahoma" panose="020B0604030504040204" pitchFamily="34" charset="0"/>
              <a:ea typeface="Tahoma" panose="020B0604030504040204" pitchFamily="34" charset="0"/>
              <a:cs typeface="Tahoma" panose="020B0604030504040204" pitchFamily="34" charset="0"/>
            </a:endParaRPr>
          </a:p>
          <a:p>
            <a:pPr algn="just"/>
            <a:endParaRPr lang="en-US" sz="1400" dirty="0">
              <a:latin typeface="Tahoma" panose="020B0604030504040204" pitchFamily="34" charset="0"/>
              <a:ea typeface="Tahoma" panose="020B0604030504040204" pitchFamily="34" charset="0"/>
              <a:cs typeface="Tahoma" panose="020B0604030504040204" pitchFamily="34" charset="0"/>
            </a:endParaRPr>
          </a:p>
          <a:p>
            <a:pPr algn="just"/>
            <a:r>
              <a:rPr lang="en-US" sz="1400" dirty="0">
                <a:latin typeface="Tahoma" panose="020B0604030504040204" pitchFamily="34" charset="0"/>
                <a:ea typeface="Tahoma" panose="020B0604030504040204" pitchFamily="34" charset="0"/>
                <a:cs typeface="Tahoma" panose="020B0604030504040204" pitchFamily="34" charset="0"/>
              </a:rPr>
              <a:t>COTTEX enables its clients to overcome challenges in production overseas by offering reliable service, best workmanship, flexibility about quantities and highly competitive price policy.</a:t>
            </a:r>
          </a:p>
        </p:txBody>
      </p:sp>
      <p:pic>
        <p:nvPicPr>
          <p:cNvPr id="9" name="Resim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188640"/>
            <a:ext cx="1463040" cy="682752"/>
          </a:xfrm>
          <a:prstGeom prst="rect">
            <a:avLst/>
          </a:prstGeom>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999" y="1261897"/>
            <a:ext cx="2790825" cy="4067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49654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188640"/>
            <a:ext cx="1463040" cy="682752"/>
          </a:xfrm>
          <a:prstGeom prst="rect">
            <a:avLst/>
          </a:prstGeom>
        </p:spPr>
      </p:pic>
      <p:sp>
        <p:nvSpPr>
          <p:cNvPr id="5" name="Metin kutusu 4"/>
          <p:cNvSpPr txBox="1"/>
          <p:nvPr/>
        </p:nvSpPr>
        <p:spPr>
          <a:xfrm>
            <a:off x="3851920" y="371255"/>
            <a:ext cx="5184576" cy="1000274"/>
          </a:xfrm>
          <a:prstGeom prst="rect">
            <a:avLst/>
          </a:prstGeom>
          <a:noFill/>
        </p:spPr>
        <p:txBody>
          <a:bodyPr wrap="square" rtlCol="0">
            <a:spAutoFit/>
          </a:bodyPr>
          <a:lstStyle/>
          <a:p>
            <a:r>
              <a:rPr lang="en-US" sz="4100" dirty="0">
                <a:latin typeface="Tahoma" panose="020B0604030504040204" pitchFamily="34" charset="0"/>
                <a:ea typeface="Tahoma" panose="020B0604030504040204" pitchFamily="34" charset="0"/>
                <a:cs typeface="Tahoma" panose="020B0604030504040204" pitchFamily="34" charset="0"/>
              </a:rPr>
              <a:t>Company at a Glance</a:t>
            </a:r>
            <a:endParaRPr lang="tr-TR" sz="4100" dirty="0">
              <a:latin typeface="Tahoma" panose="020B0604030504040204" pitchFamily="34" charset="0"/>
              <a:ea typeface="Tahoma" panose="020B0604030504040204" pitchFamily="34" charset="0"/>
              <a:cs typeface="Tahoma" panose="020B0604030504040204" pitchFamily="34" charset="0"/>
            </a:endParaRPr>
          </a:p>
          <a:p>
            <a:endParaRPr lang="tr-TR" dirty="0"/>
          </a:p>
        </p:txBody>
      </p:sp>
      <p:pic>
        <p:nvPicPr>
          <p:cNvPr id="4098" name="Picture 2" descr="image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325" y="871392"/>
            <a:ext cx="3033713" cy="2332038"/>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image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3424092"/>
            <a:ext cx="3014663" cy="2263775"/>
          </a:xfrm>
          <a:prstGeom prst="rect">
            <a:avLst/>
          </a:prstGeom>
          <a:noFill/>
          <a:extLst>
            <a:ext uri="{909E8E84-426E-40DD-AFC4-6F175D3DCCD1}">
              <a14:hiddenFill xmlns:a14="http://schemas.microsoft.com/office/drawing/2010/main">
                <a:solidFill>
                  <a:srgbClr val="FFFFFF"/>
                </a:solidFill>
              </a14:hiddenFill>
            </a:ext>
          </a:extLst>
        </p:spPr>
      </p:pic>
      <p:sp>
        <p:nvSpPr>
          <p:cNvPr id="7" name="Metin kutusu 6"/>
          <p:cNvSpPr txBox="1"/>
          <p:nvPr/>
        </p:nvSpPr>
        <p:spPr>
          <a:xfrm>
            <a:off x="3635896" y="1052736"/>
            <a:ext cx="4968552" cy="4185761"/>
          </a:xfrm>
          <a:prstGeom prst="rect">
            <a:avLst/>
          </a:prstGeom>
          <a:noFill/>
        </p:spPr>
        <p:txBody>
          <a:bodyPr wrap="square" rtlCol="0">
            <a:spAutoFit/>
          </a:bodyPr>
          <a:lstStyle/>
          <a:p>
            <a:endParaRPr lang="tr-TR" sz="1400" dirty="0"/>
          </a:p>
          <a:p>
            <a:r>
              <a:rPr lang="tr-TR" sz="1400" dirty="0" err="1"/>
              <a:t>Company</a:t>
            </a:r>
            <a:r>
              <a:rPr lang="tr-TR" sz="1400" dirty="0"/>
              <a:t> Name :  COTTEX LLP </a:t>
            </a:r>
          </a:p>
          <a:p>
            <a:endParaRPr lang="tr-TR" sz="1400" dirty="0"/>
          </a:p>
          <a:p>
            <a:r>
              <a:rPr lang="tr-TR" sz="1400" dirty="0" err="1"/>
              <a:t>Type</a:t>
            </a:r>
            <a:r>
              <a:rPr lang="tr-TR" sz="1400" dirty="0"/>
              <a:t> of Business :  </a:t>
            </a:r>
            <a:r>
              <a:rPr lang="tr-TR" sz="1400" dirty="0" err="1"/>
              <a:t>Manufacturer</a:t>
            </a:r>
            <a:r>
              <a:rPr lang="tr-TR" sz="1400" dirty="0"/>
              <a:t> </a:t>
            </a:r>
            <a:r>
              <a:rPr lang="tr-TR" sz="1400" dirty="0" err="1"/>
              <a:t>and</a:t>
            </a:r>
            <a:r>
              <a:rPr lang="tr-TR" sz="1400" dirty="0"/>
              <a:t> </a:t>
            </a:r>
            <a:r>
              <a:rPr lang="tr-TR" sz="1400" dirty="0" err="1"/>
              <a:t>Exporter</a:t>
            </a:r>
            <a:endParaRPr lang="tr-TR" sz="1400" dirty="0"/>
          </a:p>
          <a:p>
            <a:endParaRPr lang="tr-TR" sz="1400" dirty="0"/>
          </a:p>
          <a:p>
            <a:r>
              <a:rPr lang="tr-TR" sz="1400" dirty="0" err="1"/>
              <a:t>Contact</a:t>
            </a:r>
            <a:r>
              <a:rPr lang="tr-TR" sz="1400" dirty="0"/>
              <a:t> </a:t>
            </a:r>
            <a:r>
              <a:rPr lang="tr-TR" sz="1400" dirty="0" err="1"/>
              <a:t>Person</a:t>
            </a:r>
            <a:r>
              <a:rPr lang="tr-TR" sz="1400" dirty="0"/>
              <a:t> :  Asim YAGCI /+90 212 210 50 28</a:t>
            </a:r>
          </a:p>
          <a:p>
            <a:r>
              <a:rPr lang="tr-TR" sz="1400" dirty="0"/>
              <a:t>  </a:t>
            </a:r>
          </a:p>
          <a:p>
            <a:r>
              <a:rPr lang="tr-TR" sz="1400" dirty="0"/>
              <a:t>Marketing Office :  Merkez Mah. Akar Cad. No: 3 Kat: 19 ITOWER Plaza, </a:t>
            </a:r>
            <a:r>
              <a:rPr lang="tr-TR" sz="1400" dirty="0" err="1"/>
              <a:t>Bomonti</a:t>
            </a:r>
            <a:r>
              <a:rPr lang="tr-TR" sz="1400" dirty="0"/>
              <a:t>  34381 Sisli- ISTANBUL </a:t>
            </a:r>
          </a:p>
          <a:p>
            <a:endParaRPr lang="tr-TR" sz="1400" dirty="0"/>
          </a:p>
          <a:p>
            <a:r>
              <a:rPr lang="tr-TR" sz="1400" dirty="0" err="1"/>
              <a:t>Email</a:t>
            </a:r>
            <a:r>
              <a:rPr lang="tr-TR" sz="1400" dirty="0"/>
              <a:t>: </a:t>
            </a:r>
            <a:r>
              <a:rPr lang="tr-TR" sz="1400" dirty="0">
                <a:hlinkClick r:id="rId5"/>
              </a:rPr>
              <a:t>asim@cottexllp.com</a:t>
            </a:r>
            <a:endParaRPr lang="tr-TR" sz="1400" dirty="0"/>
          </a:p>
          <a:p>
            <a:r>
              <a:rPr lang="tr-TR" sz="1400" dirty="0"/>
              <a:t>Web: </a:t>
            </a:r>
            <a:r>
              <a:rPr lang="tr-TR" sz="1400" dirty="0">
                <a:hlinkClick r:id="rId6"/>
              </a:rPr>
              <a:t>www.cottexllp.com</a:t>
            </a:r>
            <a:endParaRPr lang="tr-TR" sz="1400" dirty="0"/>
          </a:p>
          <a:p>
            <a:endParaRPr lang="tr-TR" sz="1400" dirty="0"/>
          </a:p>
          <a:p>
            <a:r>
              <a:rPr lang="tr-TR" sz="1400" dirty="0"/>
              <a:t>Production </a:t>
            </a:r>
            <a:r>
              <a:rPr lang="tr-TR" sz="1400" dirty="0" err="1"/>
              <a:t>per</a:t>
            </a:r>
            <a:r>
              <a:rPr lang="tr-TR" sz="1400" dirty="0"/>
              <a:t> </a:t>
            </a:r>
            <a:r>
              <a:rPr lang="tr-TR" sz="1400" dirty="0" err="1"/>
              <a:t>year</a:t>
            </a:r>
            <a:r>
              <a:rPr lang="tr-TR" sz="1400" dirty="0"/>
              <a:t> </a:t>
            </a:r>
            <a:r>
              <a:rPr lang="tr-TR" sz="1400" dirty="0" err="1"/>
              <a:t>for</a:t>
            </a:r>
            <a:r>
              <a:rPr lang="tr-TR" sz="1400" dirty="0"/>
              <a:t> </a:t>
            </a:r>
            <a:r>
              <a:rPr lang="tr-TR" sz="1400" dirty="0" err="1"/>
              <a:t>Tricots</a:t>
            </a:r>
            <a:r>
              <a:rPr lang="tr-TR" sz="1400" dirty="0"/>
              <a:t> (</a:t>
            </a:r>
            <a:r>
              <a:rPr lang="tr-TR" sz="1400" dirty="0" err="1"/>
              <a:t>Sweaters</a:t>
            </a:r>
            <a:r>
              <a:rPr lang="tr-TR" sz="1400" dirty="0"/>
              <a:t>)     100,000 </a:t>
            </a:r>
            <a:r>
              <a:rPr lang="tr-TR" sz="1400" dirty="0" err="1"/>
              <a:t>pcs</a:t>
            </a:r>
            <a:r>
              <a:rPr lang="tr-TR" sz="1400" dirty="0"/>
              <a:t>.</a:t>
            </a:r>
          </a:p>
          <a:p>
            <a:r>
              <a:rPr lang="tr-TR" sz="1400" dirty="0"/>
              <a:t>Production </a:t>
            </a:r>
            <a:r>
              <a:rPr lang="tr-TR" sz="1400" dirty="0" err="1"/>
              <a:t>per</a:t>
            </a:r>
            <a:r>
              <a:rPr lang="tr-TR" sz="1400" dirty="0"/>
              <a:t> </a:t>
            </a:r>
            <a:r>
              <a:rPr lang="tr-TR" sz="1400" dirty="0" err="1"/>
              <a:t>year</a:t>
            </a:r>
            <a:r>
              <a:rPr lang="tr-TR" sz="1400" dirty="0"/>
              <a:t> </a:t>
            </a:r>
            <a:r>
              <a:rPr lang="tr-TR" sz="1400" dirty="0" err="1"/>
              <a:t>for</a:t>
            </a:r>
            <a:r>
              <a:rPr lang="tr-TR" sz="1400" dirty="0"/>
              <a:t> </a:t>
            </a:r>
            <a:r>
              <a:rPr lang="tr-TR" sz="1400" dirty="0" err="1"/>
              <a:t>Woven</a:t>
            </a:r>
            <a:r>
              <a:rPr lang="tr-TR" sz="1400" dirty="0"/>
              <a:t> </a:t>
            </a:r>
            <a:r>
              <a:rPr lang="tr-TR" sz="1400" dirty="0" err="1"/>
              <a:t>Shirts</a:t>
            </a:r>
            <a:r>
              <a:rPr lang="tr-TR" sz="1400" dirty="0"/>
              <a:t>             250,000 </a:t>
            </a:r>
            <a:r>
              <a:rPr lang="tr-TR" sz="1400" dirty="0" err="1"/>
              <a:t>pcs</a:t>
            </a:r>
            <a:endParaRPr lang="tr-TR" sz="1400" dirty="0"/>
          </a:p>
          <a:p>
            <a:r>
              <a:rPr lang="tr-TR" sz="1400" dirty="0"/>
              <a:t> Production </a:t>
            </a:r>
            <a:r>
              <a:rPr lang="tr-TR" sz="1400" dirty="0" err="1"/>
              <a:t>per</a:t>
            </a:r>
            <a:r>
              <a:rPr lang="tr-TR" sz="1400" dirty="0"/>
              <a:t> </a:t>
            </a:r>
            <a:r>
              <a:rPr lang="tr-TR" sz="1400" dirty="0" err="1"/>
              <a:t>year</a:t>
            </a:r>
            <a:r>
              <a:rPr lang="tr-TR" sz="1400" dirty="0"/>
              <a:t> </a:t>
            </a:r>
            <a:r>
              <a:rPr lang="tr-TR" sz="1400" dirty="0" err="1"/>
              <a:t>for</a:t>
            </a:r>
            <a:r>
              <a:rPr lang="tr-TR" sz="1400" dirty="0"/>
              <a:t> Polo-</a:t>
            </a:r>
            <a:r>
              <a:rPr lang="tr-TR" sz="1400" dirty="0" err="1"/>
              <a:t>TShirts</a:t>
            </a:r>
            <a:r>
              <a:rPr lang="tr-TR" sz="1400" dirty="0"/>
              <a:t>              150,000 </a:t>
            </a:r>
            <a:r>
              <a:rPr lang="tr-TR" sz="1400" dirty="0" err="1"/>
              <a:t>pcs</a:t>
            </a:r>
            <a:endParaRPr lang="tr-TR" sz="1400" dirty="0"/>
          </a:p>
          <a:p>
            <a:r>
              <a:rPr lang="tr-TR" sz="1400" dirty="0"/>
              <a:t>Production </a:t>
            </a:r>
            <a:r>
              <a:rPr lang="tr-TR" sz="1400" dirty="0" err="1"/>
              <a:t>per</a:t>
            </a:r>
            <a:r>
              <a:rPr lang="tr-TR" sz="1400" dirty="0"/>
              <a:t> </a:t>
            </a:r>
            <a:r>
              <a:rPr lang="tr-TR" sz="1400" dirty="0" err="1"/>
              <a:t>year</a:t>
            </a:r>
            <a:r>
              <a:rPr lang="tr-TR" sz="1400" dirty="0"/>
              <a:t> </a:t>
            </a:r>
            <a:r>
              <a:rPr lang="tr-TR" sz="1400" dirty="0" err="1"/>
              <a:t>for</a:t>
            </a:r>
            <a:r>
              <a:rPr lang="tr-TR" sz="1400" dirty="0"/>
              <a:t> </a:t>
            </a:r>
            <a:r>
              <a:rPr lang="tr-TR" sz="1400" dirty="0" err="1"/>
              <a:t>Bottoms</a:t>
            </a:r>
            <a:r>
              <a:rPr lang="tr-TR" sz="1400" dirty="0"/>
              <a:t>                     100,000 </a:t>
            </a:r>
            <a:r>
              <a:rPr lang="tr-TR" sz="1400" dirty="0" err="1"/>
              <a:t>pcs</a:t>
            </a:r>
            <a:endParaRPr lang="tr-TR" sz="1400" dirty="0"/>
          </a:p>
          <a:p>
            <a:r>
              <a:rPr lang="tr-TR" sz="1400" dirty="0"/>
              <a:t>Production </a:t>
            </a:r>
            <a:r>
              <a:rPr lang="tr-TR" sz="1400" dirty="0" err="1"/>
              <a:t>per</a:t>
            </a:r>
            <a:r>
              <a:rPr lang="tr-TR" sz="1400" dirty="0"/>
              <a:t> </a:t>
            </a:r>
            <a:r>
              <a:rPr lang="tr-TR" sz="1400" dirty="0" err="1"/>
              <a:t>year</a:t>
            </a:r>
            <a:r>
              <a:rPr lang="tr-TR" sz="1400" dirty="0"/>
              <a:t> </a:t>
            </a:r>
            <a:r>
              <a:rPr lang="tr-TR" sz="1400" dirty="0" err="1"/>
              <a:t>for</a:t>
            </a:r>
            <a:r>
              <a:rPr lang="tr-TR" sz="1400" dirty="0"/>
              <a:t> </a:t>
            </a:r>
            <a:r>
              <a:rPr lang="tr-TR" sz="1400" dirty="0" err="1"/>
              <a:t>Outwear</a:t>
            </a:r>
            <a:endParaRPr lang="tr-TR" sz="1400" dirty="0"/>
          </a:p>
          <a:p>
            <a:r>
              <a:rPr lang="tr-TR" sz="1400" dirty="0"/>
              <a:t>Total </a:t>
            </a:r>
            <a:r>
              <a:rPr lang="tr-TR" sz="1400" dirty="0" err="1"/>
              <a:t>Turnover</a:t>
            </a:r>
            <a:r>
              <a:rPr lang="tr-TR" sz="1400" dirty="0"/>
              <a:t> </a:t>
            </a:r>
            <a:r>
              <a:rPr lang="tr-TR" sz="1400" dirty="0" err="1"/>
              <a:t>per</a:t>
            </a:r>
            <a:r>
              <a:rPr lang="tr-TR" sz="1400" dirty="0"/>
              <a:t> </a:t>
            </a:r>
            <a:r>
              <a:rPr lang="tr-TR" sz="1400" dirty="0" err="1"/>
              <a:t>year</a:t>
            </a:r>
            <a:r>
              <a:rPr lang="tr-TR" sz="1400" dirty="0"/>
              <a:t>                                 25,000,000 USD</a:t>
            </a:r>
          </a:p>
        </p:txBody>
      </p:sp>
    </p:spTree>
    <p:extLst>
      <p:ext uri="{BB962C8B-B14F-4D97-AF65-F5344CB8AC3E}">
        <p14:creationId xmlns:p14="http://schemas.microsoft.com/office/powerpoint/2010/main" val="28309716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188640"/>
            <a:ext cx="1463040" cy="682752"/>
          </a:xfrm>
          <a:prstGeom prst="rect">
            <a:avLst/>
          </a:prstGeom>
        </p:spPr>
      </p:pic>
      <p:pic>
        <p:nvPicPr>
          <p:cNvPr id="5122" name="Picture 2" descr="image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8288" y="764704"/>
            <a:ext cx="4279900" cy="5589587"/>
          </a:xfrm>
          <a:prstGeom prst="rect">
            <a:avLst/>
          </a:prstGeom>
          <a:noFill/>
          <a:extLst>
            <a:ext uri="{909E8E84-426E-40DD-AFC4-6F175D3DCCD1}">
              <a14:hiddenFill xmlns:a14="http://schemas.microsoft.com/office/drawing/2010/main">
                <a:solidFill>
                  <a:srgbClr val="FFFFFF"/>
                </a:solidFill>
              </a14:hiddenFill>
            </a:ext>
          </a:extLst>
        </p:spPr>
      </p:pic>
      <p:sp>
        <p:nvSpPr>
          <p:cNvPr id="6" name="Metin kutusu 5"/>
          <p:cNvSpPr txBox="1"/>
          <p:nvPr/>
        </p:nvSpPr>
        <p:spPr>
          <a:xfrm>
            <a:off x="5076056" y="0"/>
            <a:ext cx="4752528" cy="1000274"/>
          </a:xfrm>
          <a:prstGeom prst="rect">
            <a:avLst/>
          </a:prstGeom>
          <a:noFill/>
        </p:spPr>
        <p:txBody>
          <a:bodyPr wrap="square" rtlCol="0">
            <a:spAutoFit/>
          </a:bodyPr>
          <a:lstStyle/>
          <a:p>
            <a:r>
              <a:rPr lang="tr-TR" sz="4100" dirty="0" err="1">
                <a:latin typeface="Tahoma" panose="020B0604030504040204" pitchFamily="34" charset="0"/>
                <a:ea typeface="Tahoma" panose="020B0604030504040204" pitchFamily="34" charset="0"/>
                <a:cs typeface="Tahoma" panose="020B0604030504040204" pitchFamily="34" charset="0"/>
              </a:rPr>
              <a:t>Products</a:t>
            </a:r>
            <a:endParaRPr lang="tr-TR" sz="4100" dirty="0">
              <a:latin typeface="Tahoma" panose="020B0604030504040204" pitchFamily="34" charset="0"/>
              <a:ea typeface="Tahoma" panose="020B0604030504040204" pitchFamily="34" charset="0"/>
              <a:cs typeface="Tahoma" panose="020B0604030504040204" pitchFamily="34" charset="0"/>
            </a:endParaRPr>
          </a:p>
          <a:p>
            <a:endParaRPr lang="tr-TR" dirty="0"/>
          </a:p>
        </p:txBody>
      </p:sp>
      <p:sp>
        <p:nvSpPr>
          <p:cNvPr id="5" name="Metin kutusu 4"/>
          <p:cNvSpPr txBox="1"/>
          <p:nvPr/>
        </p:nvSpPr>
        <p:spPr>
          <a:xfrm>
            <a:off x="4550555" y="883969"/>
            <a:ext cx="4593445" cy="6001643"/>
          </a:xfrm>
          <a:prstGeom prst="rect">
            <a:avLst/>
          </a:prstGeom>
          <a:noFill/>
        </p:spPr>
        <p:txBody>
          <a:bodyPr wrap="square" rtlCol="0">
            <a:spAutoFit/>
          </a:bodyPr>
          <a:lstStyle/>
          <a:p>
            <a:r>
              <a:rPr lang="en-US" sz="1200" dirty="0">
                <a:latin typeface="Tahoma" panose="020B0604030504040204" pitchFamily="34" charset="0"/>
                <a:ea typeface="Tahoma" panose="020B0604030504040204" pitchFamily="34" charset="0"/>
                <a:cs typeface="Tahoma" panose="020B0604030504040204" pitchFamily="34" charset="0"/>
              </a:rPr>
              <a:t>Over the years, COTTEX has manufactured a wide variety of products, such as: woven shirts, knitwear  , polo shirts, chino</a:t>
            </a:r>
            <a:r>
              <a:rPr lang="tr-TR" sz="1200" dirty="0">
                <a:latin typeface="Tahoma" panose="020B0604030504040204" pitchFamily="34" charset="0"/>
                <a:ea typeface="Tahoma" panose="020B0604030504040204" pitchFamily="34" charset="0"/>
                <a:cs typeface="Tahoma" panose="020B0604030504040204" pitchFamily="34" charset="0"/>
              </a:rPr>
              <a:t>,</a:t>
            </a:r>
            <a:r>
              <a:rPr lang="tr-TR" sz="1200" dirty="0" err="1">
                <a:latin typeface="Tahoma" panose="020B0604030504040204" pitchFamily="34" charset="0"/>
                <a:ea typeface="Tahoma" panose="020B0604030504040204" pitchFamily="34" charset="0"/>
                <a:cs typeface="Tahoma" panose="020B0604030504040204" pitchFamily="34" charset="0"/>
              </a:rPr>
              <a:t>swim</a:t>
            </a:r>
            <a:r>
              <a:rPr lang="tr-TR" sz="1200" dirty="0">
                <a:latin typeface="Tahoma" panose="020B0604030504040204" pitchFamily="34" charset="0"/>
                <a:ea typeface="Tahoma" panose="020B0604030504040204" pitchFamily="34" charset="0"/>
                <a:cs typeface="Tahoma" panose="020B0604030504040204" pitchFamily="34" charset="0"/>
              </a:rPr>
              <a:t> </a:t>
            </a:r>
            <a:r>
              <a:rPr lang="tr-TR" sz="1200" dirty="0" err="1">
                <a:latin typeface="Tahoma" panose="020B0604030504040204" pitchFamily="34" charset="0"/>
                <a:ea typeface="Tahoma" panose="020B0604030504040204" pitchFamily="34" charset="0"/>
                <a:cs typeface="Tahoma" panose="020B0604030504040204" pitchFamily="34" charset="0"/>
              </a:rPr>
              <a:t>shorts</a:t>
            </a:r>
            <a:r>
              <a:rPr lang="en-US" sz="1200" dirty="0">
                <a:latin typeface="Tahoma" panose="020B0604030504040204" pitchFamily="34" charset="0"/>
                <a:ea typeface="Tahoma" panose="020B0604030504040204" pitchFamily="34" charset="0"/>
                <a:cs typeface="Tahoma" panose="020B0604030504040204" pitchFamily="34" charset="0"/>
              </a:rPr>
              <a:t> and outerwear.</a:t>
            </a:r>
            <a:endParaRPr lang="tr-TR" sz="1200" dirty="0">
              <a:latin typeface="Tahoma" panose="020B0604030504040204" pitchFamily="34" charset="0"/>
              <a:ea typeface="Tahoma" panose="020B0604030504040204" pitchFamily="34" charset="0"/>
              <a:cs typeface="Tahoma" panose="020B0604030504040204" pitchFamily="34" charset="0"/>
            </a:endParaRPr>
          </a:p>
          <a:p>
            <a:r>
              <a:rPr lang="en-US" sz="1200" dirty="0">
                <a:latin typeface="Tahoma" panose="020B0604030504040204" pitchFamily="34" charset="0"/>
                <a:ea typeface="Tahoma" panose="020B0604030504040204" pitchFamily="34" charset="0"/>
                <a:cs typeface="Tahoma" panose="020B0604030504040204" pitchFamily="34" charset="0"/>
              </a:rPr>
              <a:t> </a:t>
            </a:r>
            <a:endParaRPr lang="tr-TR" sz="1200" dirty="0">
              <a:latin typeface="Tahoma" panose="020B0604030504040204" pitchFamily="34" charset="0"/>
              <a:ea typeface="Tahoma" panose="020B0604030504040204" pitchFamily="34" charset="0"/>
              <a:cs typeface="Tahoma" panose="020B0604030504040204" pitchFamily="34" charset="0"/>
            </a:endParaRPr>
          </a:p>
          <a:p>
            <a:r>
              <a:rPr lang="en-US" sz="1200" b="1" dirty="0">
                <a:latin typeface="Tahoma" panose="020B0604030504040204" pitchFamily="34" charset="0"/>
                <a:ea typeface="Tahoma" panose="020B0604030504040204" pitchFamily="34" charset="0"/>
                <a:cs typeface="Tahoma" panose="020B0604030504040204" pitchFamily="34" charset="0"/>
              </a:rPr>
              <a:t>Shirts:</a:t>
            </a:r>
            <a:r>
              <a:rPr lang="en-US" sz="1200" dirty="0">
                <a:latin typeface="Tahoma" panose="020B0604030504040204" pitchFamily="34" charset="0"/>
                <a:ea typeface="Tahoma" panose="020B0604030504040204" pitchFamily="34" charset="0"/>
                <a:cs typeface="Tahoma" panose="020B0604030504040204" pitchFamily="34" charset="0"/>
              </a:rPr>
              <a:t> COTTEX is cooperating with the integrated factories in China </a:t>
            </a:r>
            <a:r>
              <a:rPr lang="tr-TR" sz="1200" dirty="0">
                <a:latin typeface="Tahoma" panose="020B0604030504040204" pitchFamily="34" charset="0"/>
                <a:ea typeface="Tahoma" panose="020B0604030504040204" pitchFamily="34" charset="0"/>
                <a:cs typeface="Tahoma" panose="020B0604030504040204" pitchFamily="34" charset="0"/>
              </a:rPr>
              <a:t>&amp; Vietnam </a:t>
            </a:r>
            <a:r>
              <a:rPr lang="en-US" sz="1200" dirty="0">
                <a:latin typeface="Tahoma" panose="020B0604030504040204" pitchFamily="34" charset="0"/>
                <a:ea typeface="Tahoma" panose="020B0604030504040204" pitchFamily="34" charset="0"/>
                <a:cs typeface="Tahoma" panose="020B0604030504040204" pitchFamily="34" charset="0"/>
              </a:rPr>
              <a:t>which have also their own fabric productions. COTTEX uses only high quality fabrics to achieve chic and comfortable shirts. We have 2 fabric collections every year so that our clients can arrange their collections from our wide design pallets.</a:t>
            </a:r>
            <a:endParaRPr lang="tr-TR" sz="1200" dirty="0">
              <a:latin typeface="Tahoma" panose="020B0604030504040204" pitchFamily="34" charset="0"/>
              <a:ea typeface="Tahoma" panose="020B0604030504040204" pitchFamily="34" charset="0"/>
              <a:cs typeface="Tahoma" panose="020B0604030504040204" pitchFamily="34" charset="0"/>
            </a:endParaRPr>
          </a:p>
          <a:p>
            <a:r>
              <a:rPr lang="en-US" sz="1200" b="1" dirty="0">
                <a:latin typeface="Tahoma" panose="020B0604030504040204" pitchFamily="34" charset="0"/>
                <a:ea typeface="Tahoma" panose="020B0604030504040204" pitchFamily="34" charset="0"/>
                <a:cs typeface="Tahoma" panose="020B0604030504040204" pitchFamily="34" charset="0"/>
              </a:rPr>
              <a:t>Knitwear:</a:t>
            </a:r>
            <a:r>
              <a:rPr lang="en-US" sz="1200" dirty="0">
                <a:latin typeface="Tahoma" panose="020B0604030504040204" pitchFamily="34" charset="0"/>
                <a:ea typeface="Tahoma" panose="020B0604030504040204" pitchFamily="34" charset="0"/>
                <a:cs typeface="Tahoma" panose="020B0604030504040204" pitchFamily="34" charset="0"/>
              </a:rPr>
              <a:t> Available gauges are: from 3 gauge to 16 gauge. </a:t>
            </a:r>
            <a:r>
              <a:rPr lang="en-US" sz="1200" dirty="0" err="1">
                <a:latin typeface="Tahoma" panose="020B0604030504040204" pitchFamily="34" charset="0"/>
                <a:ea typeface="Tahoma" panose="020B0604030504040204" pitchFamily="34" charset="0"/>
                <a:cs typeface="Tahoma" panose="020B0604030504040204" pitchFamily="34" charset="0"/>
              </a:rPr>
              <a:t>Cottex</a:t>
            </a:r>
            <a:r>
              <a:rPr lang="en-US" sz="1200" dirty="0">
                <a:latin typeface="Tahoma" panose="020B0604030504040204" pitchFamily="34" charset="0"/>
                <a:ea typeface="Tahoma" panose="020B0604030504040204" pitchFamily="34" charset="0"/>
                <a:cs typeface="Tahoma" panose="020B0604030504040204" pitchFamily="34" charset="0"/>
              </a:rPr>
              <a:t> generally uses %100 merino wool, merino/cash, merino/cot, %100 cotton, %100 mercerized cotton, cotton/cashmere, cashmere/silk, merino/silk, 100% silk, silk/</a:t>
            </a:r>
            <a:r>
              <a:rPr lang="en-US" sz="1200" dirty="0" err="1">
                <a:latin typeface="Tahoma" panose="020B0604030504040204" pitchFamily="34" charset="0"/>
                <a:ea typeface="Tahoma" panose="020B0604030504040204" pitchFamily="34" charset="0"/>
                <a:cs typeface="Tahoma" panose="020B0604030504040204" pitchFamily="34" charset="0"/>
              </a:rPr>
              <a:t>lino</a:t>
            </a:r>
            <a:r>
              <a:rPr lang="en-US" sz="1200" dirty="0">
                <a:latin typeface="Tahoma" panose="020B0604030504040204" pitchFamily="34" charset="0"/>
                <a:ea typeface="Tahoma" panose="020B0604030504040204" pitchFamily="34" charset="0"/>
                <a:cs typeface="Tahoma" panose="020B0604030504040204" pitchFamily="34" charset="0"/>
              </a:rPr>
              <a:t> and 100% </a:t>
            </a:r>
            <a:r>
              <a:rPr lang="en-US" sz="1200" dirty="0" err="1">
                <a:latin typeface="Tahoma" panose="020B0604030504040204" pitchFamily="34" charset="0"/>
                <a:ea typeface="Tahoma" panose="020B0604030504040204" pitchFamily="34" charset="0"/>
                <a:cs typeface="Tahoma" panose="020B0604030504040204" pitchFamily="34" charset="0"/>
              </a:rPr>
              <a:t>lino</a:t>
            </a:r>
            <a:r>
              <a:rPr lang="en-US" sz="1200" dirty="0">
                <a:latin typeface="Tahoma" panose="020B0604030504040204" pitchFamily="34" charset="0"/>
                <a:ea typeface="Tahoma" panose="020B0604030504040204" pitchFamily="34" charset="0"/>
                <a:cs typeface="Tahoma" panose="020B0604030504040204" pitchFamily="34" charset="0"/>
              </a:rPr>
              <a:t> blends. Since we are using mostly stock yarn services, our quantities are very flexible like 100 pc/ col/ style.</a:t>
            </a:r>
            <a:endParaRPr lang="tr-TR" sz="1200" dirty="0">
              <a:latin typeface="Tahoma" panose="020B0604030504040204" pitchFamily="34" charset="0"/>
              <a:ea typeface="Tahoma" panose="020B0604030504040204" pitchFamily="34" charset="0"/>
              <a:cs typeface="Tahoma" panose="020B0604030504040204" pitchFamily="34" charset="0"/>
            </a:endParaRPr>
          </a:p>
          <a:p>
            <a:r>
              <a:rPr lang="en-US" sz="1200" b="1" dirty="0">
                <a:latin typeface="Tahoma" panose="020B0604030504040204" pitchFamily="34" charset="0"/>
                <a:ea typeface="Tahoma" panose="020B0604030504040204" pitchFamily="34" charset="0"/>
                <a:cs typeface="Tahoma" panose="020B0604030504040204" pitchFamily="34" charset="0"/>
              </a:rPr>
              <a:t>Polo Shirts:</a:t>
            </a:r>
            <a:r>
              <a:rPr lang="en-US" sz="1200" dirty="0">
                <a:latin typeface="Tahoma" panose="020B0604030504040204" pitchFamily="34" charset="0"/>
                <a:ea typeface="Tahoma" panose="020B0604030504040204" pitchFamily="34" charset="0"/>
                <a:cs typeface="Tahoma" panose="020B0604030504040204" pitchFamily="34" charset="0"/>
              </a:rPr>
              <a:t> Very fine blended yarns are used such as pima cotton, </a:t>
            </a:r>
            <a:r>
              <a:rPr lang="tr-TR" sz="1200" dirty="0" err="1">
                <a:latin typeface="Tahoma" panose="020B0604030504040204" pitchFamily="34" charset="0"/>
                <a:ea typeface="Tahoma" panose="020B0604030504040204" pitchFamily="34" charset="0"/>
                <a:cs typeface="Tahoma" panose="020B0604030504040204" pitchFamily="34" charset="0"/>
              </a:rPr>
              <a:t>cot</a:t>
            </a:r>
            <a:r>
              <a:rPr lang="tr-TR" sz="1200" dirty="0">
                <a:latin typeface="Tahoma" panose="020B0604030504040204" pitchFamily="34" charset="0"/>
                <a:ea typeface="Tahoma" panose="020B0604030504040204" pitchFamily="34" charset="0"/>
                <a:cs typeface="Tahoma" panose="020B0604030504040204" pitchFamily="34" charset="0"/>
              </a:rPr>
              <a:t>/silk</a:t>
            </a:r>
            <a:r>
              <a:rPr lang="en-US" sz="1200" dirty="0">
                <a:latin typeface="Tahoma" panose="020B0604030504040204" pitchFamily="34" charset="0"/>
                <a:ea typeface="Tahoma" panose="020B0604030504040204" pitchFamily="34" charset="0"/>
                <a:cs typeface="Tahoma" panose="020B0604030504040204" pitchFamily="34" charset="0"/>
              </a:rPr>
              <a:t>, %100 linen, </a:t>
            </a:r>
            <a:r>
              <a:rPr lang="en-US" sz="1200" dirty="0" err="1">
                <a:latin typeface="Tahoma" panose="020B0604030504040204" pitchFamily="34" charset="0"/>
                <a:ea typeface="Tahoma" panose="020B0604030504040204" pitchFamily="34" charset="0"/>
                <a:cs typeface="Tahoma" panose="020B0604030504040204" pitchFamily="34" charset="0"/>
              </a:rPr>
              <a:t>lino</a:t>
            </a:r>
            <a:r>
              <a:rPr lang="en-US" sz="1200" dirty="0">
                <a:latin typeface="Tahoma" panose="020B0604030504040204" pitchFamily="34" charset="0"/>
                <a:ea typeface="Tahoma" panose="020B0604030504040204" pitchFamily="34" charset="0"/>
                <a:cs typeface="Tahoma" panose="020B0604030504040204" pitchFamily="34" charset="0"/>
              </a:rPr>
              <a:t>/cot, cot/bamboo, cot/cash</a:t>
            </a:r>
            <a:r>
              <a:rPr lang="tr-TR" sz="1200" dirty="0">
                <a:latin typeface="Tahoma" panose="020B0604030504040204" pitchFamily="34" charset="0"/>
                <a:ea typeface="Tahoma" panose="020B0604030504040204" pitchFamily="34" charset="0"/>
                <a:cs typeface="Tahoma" panose="020B0604030504040204" pitchFamily="34" charset="0"/>
              </a:rPr>
              <a:t>,</a:t>
            </a:r>
            <a:r>
              <a:rPr lang="tr-TR" sz="1200" dirty="0" err="1">
                <a:latin typeface="Tahoma" panose="020B0604030504040204" pitchFamily="34" charset="0"/>
                <a:ea typeface="Tahoma" panose="020B0604030504040204" pitchFamily="34" charset="0"/>
                <a:cs typeface="Tahoma" panose="020B0604030504040204" pitchFamily="34" charset="0"/>
              </a:rPr>
              <a:t>performance</a:t>
            </a:r>
            <a:r>
              <a:rPr lang="tr-TR" sz="1200" dirty="0">
                <a:latin typeface="Tahoma" panose="020B0604030504040204" pitchFamily="34" charset="0"/>
                <a:ea typeface="Tahoma" panose="020B0604030504040204" pitchFamily="34" charset="0"/>
                <a:cs typeface="Tahoma" panose="020B0604030504040204" pitchFamily="34" charset="0"/>
              </a:rPr>
              <a:t> </a:t>
            </a:r>
            <a:r>
              <a:rPr lang="tr-TR" sz="1200" dirty="0" err="1">
                <a:latin typeface="Tahoma" panose="020B0604030504040204" pitchFamily="34" charset="0"/>
                <a:ea typeface="Tahoma" panose="020B0604030504040204" pitchFamily="34" charset="0"/>
                <a:cs typeface="Tahoma" panose="020B0604030504040204" pitchFamily="34" charset="0"/>
              </a:rPr>
              <a:t>poly</a:t>
            </a:r>
            <a:r>
              <a:rPr lang="tr-TR" sz="1200" dirty="0">
                <a:latin typeface="Tahoma" panose="020B0604030504040204" pitchFamily="34" charset="0"/>
                <a:ea typeface="Tahoma" panose="020B0604030504040204" pitchFamily="34" charset="0"/>
                <a:cs typeface="Tahoma" panose="020B0604030504040204" pitchFamily="34" charset="0"/>
              </a:rPr>
              <a:t> &amp; </a:t>
            </a:r>
            <a:r>
              <a:rPr lang="tr-TR" sz="1200" dirty="0" err="1">
                <a:latin typeface="Tahoma" panose="020B0604030504040204" pitchFamily="34" charset="0"/>
                <a:ea typeface="Tahoma" panose="020B0604030504040204" pitchFamily="34" charset="0"/>
                <a:cs typeface="Tahoma" panose="020B0604030504040204" pitchFamily="34" charset="0"/>
              </a:rPr>
              <a:t>nylon</a:t>
            </a:r>
            <a:r>
              <a:rPr lang="en-US" sz="1200" dirty="0">
                <a:latin typeface="Tahoma" panose="020B0604030504040204" pitchFamily="34" charset="0"/>
                <a:ea typeface="Tahoma" panose="020B0604030504040204" pitchFamily="34" charset="0"/>
                <a:cs typeface="Tahoma" panose="020B0604030504040204" pitchFamily="34" charset="0"/>
              </a:rPr>
              <a:t> etc.</a:t>
            </a:r>
          </a:p>
          <a:p>
            <a:endParaRPr lang="en-US" sz="1200" dirty="0">
              <a:latin typeface="Tahoma" panose="020B0604030504040204" pitchFamily="34" charset="0"/>
              <a:ea typeface="Tahoma" panose="020B0604030504040204" pitchFamily="34" charset="0"/>
              <a:cs typeface="Tahoma" panose="020B0604030504040204" pitchFamily="34" charset="0"/>
            </a:endParaRPr>
          </a:p>
          <a:p>
            <a:r>
              <a:rPr lang="en-US" sz="1200" b="1" dirty="0">
                <a:latin typeface="Tahoma" panose="020B0604030504040204" pitchFamily="34" charset="0"/>
                <a:ea typeface="Tahoma" panose="020B0604030504040204" pitchFamily="34" charset="0"/>
                <a:cs typeface="Tahoma" panose="020B0604030504040204" pitchFamily="34" charset="0"/>
              </a:rPr>
              <a:t>Chino:</a:t>
            </a:r>
            <a:r>
              <a:rPr lang="tr-TR" sz="1200" dirty="0">
                <a:latin typeface="Tahoma" panose="020B0604030504040204" pitchFamily="34" charset="0"/>
                <a:ea typeface="Tahoma" panose="020B0604030504040204" pitchFamily="34" charset="0"/>
                <a:cs typeface="Tahoma" panose="020B0604030504040204" pitchFamily="34" charset="0"/>
              </a:rPr>
              <a:t> </a:t>
            </a:r>
            <a:r>
              <a:rPr lang="en-US" sz="1200" dirty="0">
                <a:latin typeface="Tahoma" panose="020B0604030504040204" pitchFamily="34" charset="0"/>
                <a:ea typeface="Tahoma" panose="020B0604030504040204" pitchFamily="34" charset="0"/>
                <a:cs typeface="Tahoma" panose="020B0604030504040204" pitchFamily="34" charset="0"/>
              </a:rPr>
              <a:t>We are developing new fabric qualities every season to provide fashionable and completely respectable styles to our clients.. Garment dyed or yarn dyed we produce classic 5-pocket, Chino, golf pants and short styles by using very special blends</a:t>
            </a:r>
            <a:r>
              <a:rPr lang="tr-TR" sz="1200" dirty="0">
                <a:latin typeface="Tahoma" panose="020B0604030504040204" pitchFamily="34" charset="0"/>
                <a:ea typeface="Tahoma" panose="020B0604030504040204" pitchFamily="34" charset="0"/>
                <a:cs typeface="Tahoma" panose="020B0604030504040204" pitchFamily="34" charset="0"/>
              </a:rPr>
              <a:t> </a:t>
            </a:r>
            <a:r>
              <a:rPr lang="tr-TR" sz="1200" dirty="0" err="1">
                <a:latin typeface="Tahoma" panose="020B0604030504040204" pitchFamily="34" charset="0"/>
                <a:ea typeface="Tahoma" panose="020B0604030504040204" pitchFamily="34" charset="0"/>
                <a:cs typeface="Tahoma" panose="020B0604030504040204" pitchFamily="34" charset="0"/>
              </a:rPr>
              <a:t>like</a:t>
            </a:r>
            <a:r>
              <a:rPr lang="tr-TR" sz="1200" dirty="0">
                <a:latin typeface="Tahoma" panose="020B0604030504040204" pitchFamily="34" charset="0"/>
                <a:ea typeface="Tahoma" panose="020B0604030504040204" pitchFamily="34" charset="0"/>
                <a:cs typeface="Tahoma" panose="020B0604030504040204" pitchFamily="34" charset="0"/>
              </a:rPr>
              <a:t> </a:t>
            </a:r>
            <a:r>
              <a:rPr lang="tr-TR" sz="1200" dirty="0" err="1">
                <a:latin typeface="Tahoma" panose="020B0604030504040204" pitchFamily="34" charset="0"/>
                <a:ea typeface="Tahoma" panose="020B0604030504040204" pitchFamily="34" charset="0"/>
                <a:cs typeface="Tahoma" panose="020B0604030504040204" pitchFamily="34" charset="0"/>
              </a:rPr>
              <a:t>cot</a:t>
            </a:r>
            <a:r>
              <a:rPr lang="tr-TR" sz="1200" dirty="0">
                <a:latin typeface="Tahoma" panose="020B0604030504040204" pitchFamily="34" charset="0"/>
                <a:ea typeface="Tahoma" panose="020B0604030504040204" pitchFamily="34" charset="0"/>
                <a:cs typeface="Tahoma" panose="020B0604030504040204" pitchFamily="34" charset="0"/>
              </a:rPr>
              <a:t>/</a:t>
            </a:r>
            <a:r>
              <a:rPr lang="tr-TR" sz="1200" dirty="0" err="1">
                <a:latin typeface="Tahoma" panose="020B0604030504040204" pitchFamily="34" charset="0"/>
                <a:ea typeface="Tahoma" panose="020B0604030504040204" pitchFamily="34" charset="0"/>
                <a:cs typeface="Tahoma" panose="020B0604030504040204" pitchFamily="34" charset="0"/>
              </a:rPr>
              <a:t>stretch</a:t>
            </a:r>
            <a:r>
              <a:rPr lang="tr-TR" sz="1200" dirty="0">
                <a:latin typeface="Tahoma" panose="020B0604030504040204" pitchFamily="34" charset="0"/>
                <a:ea typeface="Tahoma" panose="020B0604030504040204" pitchFamily="34" charset="0"/>
                <a:cs typeface="Tahoma" panose="020B0604030504040204" pitchFamily="34" charset="0"/>
              </a:rPr>
              <a:t>,</a:t>
            </a:r>
            <a:r>
              <a:rPr lang="en-US" sz="1200" dirty="0">
                <a:latin typeface="Tahoma" panose="020B0604030504040204" pitchFamily="34" charset="0"/>
                <a:ea typeface="Tahoma" panose="020B0604030504040204" pitchFamily="34" charset="0"/>
                <a:cs typeface="Tahoma" panose="020B0604030504040204" pitchFamily="34" charset="0"/>
              </a:rPr>
              <a:t> Cotton / Linen, Cotton /Linen Stretch,</a:t>
            </a:r>
            <a:r>
              <a:rPr lang="tr-TR" sz="1200" dirty="0" err="1">
                <a:latin typeface="Tahoma" panose="020B0604030504040204" pitchFamily="34" charset="0"/>
                <a:ea typeface="Tahoma" panose="020B0604030504040204" pitchFamily="34" charset="0"/>
                <a:cs typeface="Tahoma" panose="020B0604030504040204" pitchFamily="34" charset="0"/>
              </a:rPr>
              <a:t>nylon</a:t>
            </a:r>
            <a:r>
              <a:rPr lang="tr-TR" sz="1200" dirty="0">
                <a:latin typeface="Tahoma" panose="020B0604030504040204" pitchFamily="34" charset="0"/>
                <a:ea typeface="Tahoma" panose="020B0604030504040204" pitchFamily="34" charset="0"/>
                <a:cs typeface="Tahoma" panose="020B0604030504040204" pitchFamily="34" charset="0"/>
              </a:rPr>
              <a:t>/</a:t>
            </a:r>
            <a:r>
              <a:rPr lang="tr-TR" sz="1200" dirty="0" err="1">
                <a:latin typeface="Tahoma" panose="020B0604030504040204" pitchFamily="34" charset="0"/>
                <a:ea typeface="Tahoma" panose="020B0604030504040204" pitchFamily="34" charset="0"/>
                <a:cs typeface="Tahoma" panose="020B0604030504040204" pitchFamily="34" charset="0"/>
              </a:rPr>
              <a:t>stretch</a:t>
            </a:r>
            <a:r>
              <a:rPr lang="tr-TR" sz="1200" dirty="0">
                <a:latin typeface="Tahoma" panose="020B0604030504040204" pitchFamily="34" charset="0"/>
                <a:ea typeface="Tahoma" panose="020B0604030504040204" pitchFamily="34" charset="0"/>
                <a:cs typeface="Tahoma" panose="020B0604030504040204" pitchFamily="34" charset="0"/>
              </a:rPr>
              <a:t>,</a:t>
            </a:r>
            <a:r>
              <a:rPr lang="en-US" sz="1200" dirty="0">
                <a:latin typeface="Tahoma" panose="020B0604030504040204" pitchFamily="34" charset="0"/>
                <a:ea typeface="Tahoma" panose="020B0604030504040204" pitchFamily="34" charset="0"/>
                <a:cs typeface="Tahoma" panose="020B0604030504040204" pitchFamily="34" charset="0"/>
              </a:rPr>
              <a:t> Cotton/Wool </a:t>
            </a:r>
            <a:r>
              <a:rPr lang="tr-TR" sz="1200" dirty="0">
                <a:latin typeface="Tahoma" panose="020B0604030504040204" pitchFamily="34" charset="0"/>
                <a:ea typeface="Tahoma" panose="020B0604030504040204" pitchFamily="34" charset="0"/>
                <a:cs typeface="Tahoma" panose="020B0604030504040204" pitchFamily="34" charset="0"/>
              </a:rPr>
              <a:t>,</a:t>
            </a:r>
            <a:r>
              <a:rPr lang="tr-TR" sz="1200" dirty="0" err="1">
                <a:latin typeface="Tahoma" panose="020B0604030504040204" pitchFamily="34" charset="0"/>
                <a:ea typeface="Tahoma" panose="020B0604030504040204" pitchFamily="34" charset="0"/>
                <a:cs typeface="Tahoma" panose="020B0604030504040204" pitchFamily="34" charset="0"/>
              </a:rPr>
              <a:t>cot</a:t>
            </a:r>
            <a:r>
              <a:rPr lang="tr-TR" sz="1200" dirty="0">
                <a:latin typeface="Tahoma" panose="020B0604030504040204" pitchFamily="34" charset="0"/>
                <a:ea typeface="Tahoma" panose="020B0604030504040204" pitchFamily="34" charset="0"/>
                <a:cs typeface="Tahoma" panose="020B0604030504040204" pitchFamily="34" charset="0"/>
              </a:rPr>
              <a:t>/</a:t>
            </a:r>
            <a:r>
              <a:rPr lang="tr-TR" sz="1200" dirty="0" err="1">
                <a:latin typeface="Tahoma" panose="020B0604030504040204" pitchFamily="34" charset="0"/>
                <a:ea typeface="Tahoma" panose="020B0604030504040204" pitchFamily="34" charset="0"/>
                <a:cs typeface="Tahoma" panose="020B0604030504040204" pitchFamily="34" charset="0"/>
              </a:rPr>
              <a:t>nylon</a:t>
            </a:r>
            <a:r>
              <a:rPr lang="tr-TR" sz="1200" dirty="0">
                <a:latin typeface="Tahoma" panose="020B0604030504040204" pitchFamily="34" charset="0"/>
                <a:ea typeface="Tahoma" panose="020B0604030504040204" pitchFamily="34" charset="0"/>
                <a:cs typeface="Tahoma" panose="020B0604030504040204" pitchFamily="34" charset="0"/>
              </a:rPr>
              <a:t>/</a:t>
            </a:r>
            <a:r>
              <a:rPr lang="tr-TR" sz="1200" dirty="0" err="1">
                <a:latin typeface="Tahoma" panose="020B0604030504040204" pitchFamily="34" charset="0"/>
                <a:ea typeface="Tahoma" panose="020B0604030504040204" pitchFamily="34" charset="0"/>
                <a:cs typeface="Tahoma" panose="020B0604030504040204" pitchFamily="34" charset="0"/>
              </a:rPr>
              <a:t>stretch</a:t>
            </a:r>
            <a:r>
              <a:rPr lang="tr-TR" sz="1200" dirty="0">
                <a:latin typeface="Tahoma" panose="020B0604030504040204" pitchFamily="34" charset="0"/>
                <a:ea typeface="Tahoma" panose="020B0604030504040204" pitchFamily="34" charset="0"/>
                <a:cs typeface="Tahoma" panose="020B0604030504040204" pitchFamily="34" charset="0"/>
              </a:rPr>
              <a:t> </a:t>
            </a:r>
            <a:r>
              <a:rPr lang="tr-TR" sz="1200" dirty="0" err="1">
                <a:latin typeface="Tahoma" panose="020B0604030504040204" pitchFamily="34" charset="0"/>
                <a:ea typeface="Tahoma" panose="020B0604030504040204" pitchFamily="34" charset="0"/>
                <a:cs typeface="Tahoma" panose="020B0604030504040204" pitchFamily="34" charset="0"/>
              </a:rPr>
              <a:t>etc</a:t>
            </a:r>
            <a:r>
              <a:rPr lang="tr-TR" sz="1200" dirty="0">
                <a:latin typeface="Tahoma" panose="020B0604030504040204" pitchFamily="34" charset="0"/>
                <a:ea typeface="Tahoma" panose="020B0604030504040204" pitchFamily="34" charset="0"/>
                <a:cs typeface="Tahoma" panose="020B0604030504040204" pitchFamily="34" charset="0"/>
              </a:rPr>
              <a:t>.</a:t>
            </a:r>
            <a:endParaRPr lang="en-US" sz="1200" dirty="0">
              <a:latin typeface="Tahoma" panose="020B0604030504040204" pitchFamily="34" charset="0"/>
              <a:ea typeface="Tahoma" panose="020B0604030504040204" pitchFamily="34" charset="0"/>
              <a:cs typeface="Tahoma" panose="020B0604030504040204" pitchFamily="34" charset="0"/>
            </a:endParaRPr>
          </a:p>
          <a:p>
            <a:r>
              <a:rPr lang="en-US" sz="1200" b="1" dirty="0">
                <a:latin typeface="Tahoma" panose="020B0604030504040204" pitchFamily="34" charset="0"/>
                <a:ea typeface="Tahoma" panose="020B0604030504040204" pitchFamily="34" charset="0"/>
                <a:cs typeface="Tahoma" panose="020B0604030504040204" pitchFamily="34" charset="0"/>
              </a:rPr>
              <a:t>Outerwear:</a:t>
            </a:r>
            <a:r>
              <a:rPr lang="en-US" sz="1200" dirty="0">
                <a:latin typeface="Tahoma" panose="020B0604030504040204" pitchFamily="34" charset="0"/>
                <a:ea typeface="Tahoma" panose="020B0604030504040204" pitchFamily="34" charset="0"/>
                <a:cs typeface="Tahoma" panose="020B0604030504040204" pitchFamily="34" charset="0"/>
              </a:rPr>
              <a:t> We produce, high-class outerwear styles perfectly, satisfying any functional and design demands. Quilted, padded, bomber and ultra- light down jacket and vest styles are our main products</a:t>
            </a:r>
            <a:r>
              <a:rPr lang="tr-TR" sz="1200" dirty="0">
                <a:latin typeface="Tahoma" panose="020B0604030504040204" pitchFamily="34" charset="0"/>
                <a:ea typeface="Tahoma" panose="020B0604030504040204" pitchFamily="34" charset="0"/>
                <a:cs typeface="Tahoma" panose="020B0604030504040204" pitchFamily="34" charset="0"/>
              </a:rPr>
              <a:t>.</a:t>
            </a:r>
            <a:endParaRPr lang="en-US" sz="1200" dirty="0">
              <a:latin typeface="Tahoma" panose="020B0604030504040204" pitchFamily="34" charset="0"/>
              <a:ea typeface="Tahoma" panose="020B0604030504040204" pitchFamily="34" charset="0"/>
              <a:cs typeface="Tahoma" panose="020B0604030504040204" pitchFamily="34" charset="0"/>
            </a:endParaRPr>
          </a:p>
          <a:p>
            <a:endParaRPr lang="en-US" sz="1200" dirty="0">
              <a:latin typeface="Tahoma" panose="020B0604030504040204" pitchFamily="34" charset="0"/>
              <a:ea typeface="Tahoma" panose="020B0604030504040204" pitchFamily="34" charset="0"/>
              <a:cs typeface="Tahoma" panose="020B0604030504040204" pitchFamily="34" charset="0"/>
            </a:endParaRPr>
          </a:p>
          <a:p>
            <a:endParaRPr lang="en-US" sz="12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172613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188640"/>
            <a:ext cx="1463040" cy="682752"/>
          </a:xfrm>
          <a:prstGeom prst="rect">
            <a:avLst/>
          </a:prstGeom>
        </p:spPr>
      </p:pic>
      <p:sp>
        <p:nvSpPr>
          <p:cNvPr id="7" name="Metin kutusu 6"/>
          <p:cNvSpPr txBox="1"/>
          <p:nvPr/>
        </p:nvSpPr>
        <p:spPr>
          <a:xfrm>
            <a:off x="5220072" y="692360"/>
            <a:ext cx="4752528" cy="1000274"/>
          </a:xfrm>
          <a:prstGeom prst="rect">
            <a:avLst/>
          </a:prstGeom>
          <a:noFill/>
        </p:spPr>
        <p:txBody>
          <a:bodyPr wrap="square" rtlCol="0">
            <a:spAutoFit/>
          </a:bodyPr>
          <a:lstStyle/>
          <a:p>
            <a:r>
              <a:rPr lang="tr-TR" sz="4100" dirty="0" err="1">
                <a:latin typeface="Tahoma" panose="020B0604030504040204" pitchFamily="34" charset="0"/>
                <a:ea typeface="Tahoma" panose="020B0604030504040204" pitchFamily="34" charset="0"/>
                <a:cs typeface="Tahoma" panose="020B0604030504040204" pitchFamily="34" charset="0"/>
              </a:rPr>
              <a:t>Clients</a:t>
            </a:r>
            <a:endParaRPr lang="tr-TR" sz="4100" dirty="0">
              <a:latin typeface="Tahoma" panose="020B0604030504040204" pitchFamily="34" charset="0"/>
              <a:ea typeface="Tahoma" panose="020B0604030504040204" pitchFamily="34" charset="0"/>
              <a:cs typeface="Tahoma" panose="020B0604030504040204" pitchFamily="34" charset="0"/>
            </a:endParaRPr>
          </a:p>
          <a:p>
            <a:endParaRPr lang="tr-TR" dirty="0"/>
          </a:p>
        </p:txBody>
      </p:sp>
      <p:pic>
        <p:nvPicPr>
          <p:cNvPr id="6147" name="Picture 3" descr="client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307" y="2301200"/>
            <a:ext cx="2000250" cy="952500"/>
          </a:xfrm>
          <a:prstGeom prst="rect">
            <a:avLst/>
          </a:prstGeom>
          <a:noFill/>
          <a:extLst>
            <a:ext uri="{909E8E84-426E-40DD-AFC4-6F175D3DCCD1}">
              <a14:hiddenFill xmlns:a14="http://schemas.microsoft.com/office/drawing/2010/main">
                <a:solidFill>
                  <a:srgbClr val="FFFFFF"/>
                </a:solidFill>
              </a14:hiddenFill>
            </a:ext>
          </a:extLst>
        </p:spPr>
      </p:pic>
      <p:pic>
        <p:nvPicPr>
          <p:cNvPr id="6149" name="Picture 5" descr="client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1192497"/>
            <a:ext cx="2000250" cy="952500"/>
          </a:xfrm>
          <a:prstGeom prst="rect">
            <a:avLst/>
          </a:prstGeom>
          <a:noFill/>
          <a:extLst>
            <a:ext uri="{909E8E84-426E-40DD-AFC4-6F175D3DCCD1}">
              <a14:hiddenFill xmlns:a14="http://schemas.microsoft.com/office/drawing/2010/main">
                <a:solidFill>
                  <a:srgbClr val="FFFFFF"/>
                </a:solidFill>
              </a14:hiddenFill>
            </a:ext>
          </a:extLst>
        </p:spPr>
      </p:pic>
      <p:sp>
        <p:nvSpPr>
          <p:cNvPr id="8" name="Metin kutusu 7"/>
          <p:cNvSpPr txBox="1"/>
          <p:nvPr/>
        </p:nvSpPr>
        <p:spPr>
          <a:xfrm>
            <a:off x="4211961" y="1844825"/>
            <a:ext cx="4320479" cy="5355312"/>
          </a:xfrm>
          <a:prstGeom prst="rect">
            <a:avLst/>
          </a:prstGeom>
          <a:noFill/>
        </p:spPr>
        <p:txBody>
          <a:bodyPr wrap="square" rtlCol="0">
            <a:spAutoFit/>
          </a:bodyPr>
          <a:lstStyle/>
          <a:p>
            <a:pPr marL="285750" indent="-285750">
              <a:buFont typeface="Arial" panose="020B0604020202020204" pitchFamily="34" charset="0"/>
              <a:buChar char="•"/>
            </a:pPr>
            <a:r>
              <a:rPr lang="tr-TR" dirty="0"/>
              <a:t>HACKETT 	              </a:t>
            </a:r>
            <a:r>
              <a:rPr lang="en-US" dirty="0"/>
              <a:t> </a:t>
            </a:r>
            <a:r>
              <a:rPr lang="tr-TR" dirty="0"/>
              <a:t>ENGLAND </a:t>
            </a:r>
          </a:p>
          <a:p>
            <a:pPr marL="285750" indent="-285750">
              <a:buFont typeface="Arial" panose="020B0604020202020204" pitchFamily="34" charset="0"/>
              <a:buChar char="•"/>
            </a:pPr>
            <a:r>
              <a:rPr lang="tr-TR" dirty="0"/>
              <a:t>PETER MILLAR</a:t>
            </a:r>
            <a:r>
              <a:rPr lang="en-US" dirty="0"/>
              <a:t>	</a:t>
            </a:r>
            <a:r>
              <a:rPr lang="tr-TR" dirty="0"/>
              <a:t>              </a:t>
            </a:r>
            <a:r>
              <a:rPr lang="en-US" dirty="0"/>
              <a:t> </a:t>
            </a:r>
            <a:r>
              <a:rPr lang="tr-TR" dirty="0"/>
              <a:t> USA</a:t>
            </a:r>
          </a:p>
          <a:p>
            <a:pPr marL="285750" indent="-285750">
              <a:buFont typeface="Arial" panose="020B0604020202020204" pitchFamily="34" charset="0"/>
              <a:buChar char="•"/>
            </a:pPr>
            <a:r>
              <a:rPr lang="tr-TR" dirty="0"/>
              <a:t>VINEYARD VINES</a:t>
            </a:r>
            <a:r>
              <a:rPr lang="en-US" dirty="0"/>
              <a:t>	               </a:t>
            </a:r>
            <a:r>
              <a:rPr lang="tr-TR" dirty="0"/>
              <a:t> </a:t>
            </a:r>
            <a:r>
              <a:rPr lang="en-US" dirty="0"/>
              <a:t>USA</a:t>
            </a:r>
          </a:p>
          <a:p>
            <a:pPr marL="285750" indent="-285750">
              <a:buFont typeface="Arial" panose="020B0604020202020204" pitchFamily="34" charset="0"/>
              <a:buChar char="•"/>
            </a:pPr>
            <a:r>
              <a:rPr lang="en-US" dirty="0"/>
              <a:t>VINCE	</a:t>
            </a:r>
            <a:r>
              <a:rPr lang="tr-TR" dirty="0"/>
              <a:t>	               </a:t>
            </a:r>
            <a:r>
              <a:rPr lang="en-US" dirty="0"/>
              <a:t> </a:t>
            </a:r>
            <a:r>
              <a:rPr lang="tr-TR" dirty="0"/>
              <a:t>USA</a:t>
            </a:r>
          </a:p>
          <a:p>
            <a:pPr marL="285750" indent="-285750">
              <a:buFont typeface="Arial" panose="020B0604020202020204" pitchFamily="34" charset="0"/>
              <a:buChar char="•"/>
            </a:pPr>
            <a:r>
              <a:rPr lang="tr-TR" dirty="0"/>
              <a:t>FAHERTY	</a:t>
            </a:r>
            <a:r>
              <a:rPr lang="en-US" dirty="0"/>
              <a:t> </a:t>
            </a:r>
            <a:r>
              <a:rPr lang="tr-TR" dirty="0"/>
              <a:t>              </a:t>
            </a:r>
            <a:r>
              <a:rPr lang="en-US" dirty="0"/>
              <a:t> </a:t>
            </a:r>
            <a:r>
              <a:rPr lang="tr-TR" dirty="0"/>
              <a:t>USA</a:t>
            </a:r>
          </a:p>
          <a:p>
            <a:pPr marL="285750" indent="-285750">
              <a:buFont typeface="Arial" panose="020B0604020202020204" pitchFamily="34" charset="0"/>
              <a:buChar char="•"/>
            </a:pPr>
            <a:r>
              <a:rPr lang="en-US" dirty="0"/>
              <a:t>KJUS	</a:t>
            </a:r>
            <a:r>
              <a:rPr lang="tr-TR" dirty="0"/>
              <a:t>	               </a:t>
            </a:r>
            <a:r>
              <a:rPr lang="en-US" dirty="0"/>
              <a:t> </a:t>
            </a:r>
            <a:r>
              <a:rPr lang="tr-TR" dirty="0"/>
              <a:t>USA 		</a:t>
            </a:r>
          </a:p>
          <a:p>
            <a:pPr marL="285750" indent="-285750">
              <a:buFont typeface="Arial" panose="020B0604020202020204" pitchFamily="34" charset="0"/>
              <a:buChar char="•"/>
            </a:pPr>
            <a:r>
              <a:rPr lang="en-US" dirty="0"/>
              <a:t>JOHN VARVATOS</a:t>
            </a:r>
            <a:r>
              <a:rPr lang="tr-TR" dirty="0"/>
              <a:t>                </a:t>
            </a:r>
            <a:r>
              <a:rPr lang="en-US" dirty="0"/>
              <a:t>USA</a:t>
            </a:r>
            <a:r>
              <a:rPr lang="tr-TR" dirty="0"/>
              <a:t>        </a:t>
            </a:r>
          </a:p>
          <a:p>
            <a:pPr marL="285750" indent="-285750">
              <a:buFont typeface="Arial" panose="020B0604020202020204" pitchFamily="34" charset="0"/>
              <a:buChar char="•"/>
            </a:pPr>
            <a:r>
              <a:rPr lang="en-US" dirty="0"/>
              <a:t>JOHNIE -O</a:t>
            </a:r>
            <a:r>
              <a:rPr lang="tr-TR" dirty="0"/>
              <a:t>	                </a:t>
            </a:r>
            <a:r>
              <a:rPr lang="en-US" dirty="0"/>
              <a:t>USA</a:t>
            </a:r>
            <a:r>
              <a:rPr lang="tr-TR" dirty="0"/>
              <a:t>   </a:t>
            </a:r>
          </a:p>
          <a:p>
            <a:pPr marL="285750" indent="-285750">
              <a:buFont typeface="Arial" panose="020B0604020202020204" pitchFamily="34" charset="0"/>
              <a:buChar char="•"/>
            </a:pPr>
            <a:r>
              <a:rPr lang="tr-TR" dirty="0"/>
              <a:t>GREYSON                            USA</a:t>
            </a:r>
          </a:p>
          <a:p>
            <a:pPr marL="285750" indent="-285750">
              <a:buFont typeface="Arial" panose="020B0604020202020204" pitchFamily="34" charset="0"/>
              <a:buChar char="•"/>
            </a:pPr>
            <a:r>
              <a:rPr lang="tr-TR" dirty="0"/>
              <a:t>ROBERT BARAKETT           CANADA</a:t>
            </a:r>
          </a:p>
          <a:p>
            <a:pPr marL="285750" indent="-285750">
              <a:buFont typeface="Arial" panose="020B0604020202020204" pitchFamily="34" charset="0"/>
              <a:buChar char="•"/>
            </a:pPr>
            <a:r>
              <a:rPr lang="tr-TR" dirty="0"/>
              <a:t>TODD SNYDER                    USA </a:t>
            </a:r>
          </a:p>
          <a:p>
            <a:pPr marL="285750" indent="-285750">
              <a:buFont typeface="Arial" panose="020B0604020202020204" pitchFamily="34" charset="0"/>
              <a:buChar char="•"/>
            </a:pPr>
            <a:r>
              <a:rPr lang="tr-TR" dirty="0"/>
              <a:t>SCOTT BARBER  </a:t>
            </a:r>
            <a:r>
              <a:rPr lang="en-US" dirty="0"/>
              <a:t>	                USA</a:t>
            </a:r>
            <a:r>
              <a:rPr lang="tr-TR" dirty="0"/>
              <a:t> </a:t>
            </a:r>
            <a:endParaRPr lang="en-US" dirty="0"/>
          </a:p>
          <a:p>
            <a:pPr marL="285750" indent="-285750">
              <a:buFont typeface="Arial" panose="020B0604020202020204" pitchFamily="34" charset="0"/>
              <a:buChar char="•"/>
            </a:pPr>
            <a:r>
              <a:rPr lang="en-US" dirty="0"/>
              <a:t>RYE51                 </a:t>
            </a:r>
            <a:r>
              <a:rPr lang="tr-TR" dirty="0"/>
              <a:t>                 USA</a:t>
            </a:r>
          </a:p>
          <a:p>
            <a:endParaRPr lang="tr-TR" dirty="0"/>
          </a:p>
          <a:p>
            <a:r>
              <a:rPr lang="tr-TR" dirty="0"/>
              <a:t>           </a:t>
            </a:r>
          </a:p>
          <a:p>
            <a:r>
              <a:rPr lang="tr-TR" dirty="0"/>
              <a:t> 		               </a:t>
            </a:r>
          </a:p>
          <a:p>
            <a:endParaRPr lang="tr-TR" dirty="0"/>
          </a:p>
          <a:p>
            <a:endParaRPr lang="tr-TR" dirty="0"/>
          </a:p>
        </p:txBody>
      </p:sp>
      <p:pic>
        <p:nvPicPr>
          <p:cNvPr id="1026" name="Picture 2" descr="C:\Users\armsav\Downloads\FAHERTY.jpe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00954" y="1004966"/>
            <a:ext cx="1375335" cy="137533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armsav\Downloads\Vineyard vines.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7489" y="3674113"/>
            <a:ext cx="1905000" cy="600075"/>
          </a:xfrm>
          <a:prstGeom prst="rect">
            <a:avLst/>
          </a:prstGeom>
          <a:noFill/>
          <a:extLst>
            <a:ext uri="{909E8E84-426E-40DD-AFC4-6F175D3DCCD1}">
              <a14:hiddenFill xmlns:a14="http://schemas.microsoft.com/office/drawing/2010/main">
                <a:solidFill>
                  <a:srgbClr val="FFFFFF"/>
                </a:solidFill>
              </a14:hiddenFill>
            </a:ext>
          </a:extLst>
        </p:spPr>
      </p:pic>
      <p:pic>
        <p:nvPicPr>
          <p:cNvPr id="2" name="Bild 1">
            <a:extLst>
              <a:ext uri="{FF2B5EF4-FFF2-40B4-BE49-F238E27FC236}">
                <a16:creationId xmlns:a16="http://schemas.microsoft.com/office/drawing/2014/main" id="{82D21FF0-9883-4627-9B72-76E903F27D4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28422" y="3069169"/>
            <a:ext cx="1386614" cy="436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Resim 8">
            <a:extLst>
              <a:ext uri="{FF2B5EF4-FFF2-40B4-BE49-F238E27FC236}">
                <a16:creationId xmlns:a16="http://schemas.microsoft.com/office/drawing/2014/main" id="{7353357A-3E38-4D3C-8C60-EEB3CCA44603}"/>
              </a:ext>
            </a:extLst>
          </p:cNvPr>
          <p:cNvPicPr>
            <a:picLocks noChangeAspect="1"/>
          </p:cNvPicPr>
          <p:nvPr/>
        </p:nvPicPr>
        <p:blipFill>
          <a:blip r:embed="rId8"/>
          <a:stretch>
            <a:fillRect/>
          </a:stretch>
        </p:blipFill>
        <p:spPr>
          <a:xfrm>
            <a:off x="2600954" y="2359037"/>
            <a:ext cx="1318374" cy="441998"/>
          </a:xfrm>
          <a:prstGeom prst="rect">
            <a:avLst/>
          </a:prstGeom>
        </p:spPr>
      </p:pic>
      <p:pic>
        <p:nvPicPr>
          <p:cNvPr id="10" name="E7E4AA1F-5929-430C-97A6-37E19B9CF5E7">
            <a:extLst>
              <a:ext uri="{FF2B5EF4-FFF2-40B4-BE49-F238E27FC236}">
                <a16:creationId xmlns:a16="http://schemas.microsoft.com/office/drawing/2014/main" id="{87FC03EC-4DC8-4B31-A19F-6169050D41A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68399" y="3926360"/>
            <a:ext cx="1514907" cy="407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5">
            <a:extLst>
              <a:ext uri="{FF2B5EF4-FFF2-40B4-BE49-F238E27FC236}">
                <a16:creationId xmlns:a16="http://schemas.microsoft.com/office/drawing/2014/main" id="{C53B393D-5F51-4172-9E2B-72A5100C09D8}"/>
              </a:ext>
            </a:extLst>
          </p:cNvPr>
          <p:cNvPicPr>
            <a:picLocks noChangeAspect="1"/>
          </p:cNvPicPr>
          <p:nvPr/>
        </p:nvPicPr>
        <p:blipFill>
          <a:blip r:embed="rId10"/>
          <a:stretch>
            <a:fillRect/>
          </a:stretch>
        </p:blipFill>
        <p:spPr>
          <a:xfrm>
            <a:off x="185095" y="4621793"/>
            <a:ext cx="2110923" cy="548688"/>
          </a:xfrm>
          <a:prstGeom prst="rect">
            <a:avLst/>
          </a:prstGeom>
        </p:spPr>
      </p:pic>
      <p:pic>
        <p:nvPicPr>
          <p:cNvPr id="11" name="Resim 10">
            <a:extLst>
              <a:ext uri="{FF2B5EF4-FFF2-40B4-BE49-F238E27FC236}">
                <a16:creationId xmlns:a16="http://schemas.microsoft.com/office/drawing/2014/main" id="{F84A49FC-5B4F-B447-D899-1C4638F1B0F1}"/>
              </a:ext>
            </a:extLst>
          </p:cNvPr>
          <p:cNvPicPr>
            <a:picLocks noChangeAspect="1"/>
          </p:cNvPicPr>
          <p:nvPr/>
        </p:nvPicPr>
        <p:blipFill>
          <a:blip r:embed="rId11"/>
          <a:stretch>
            <a:fillRect/>
          </a:stretch>
        </p:blipFill>
        <p:spPr>
          <a:xfrm>
            <a:off x="2625456" y="4604193"/>
            <a:ext cx="1293872" cy="694962"/>
          </a:xfrm>
          <a:prstGeom prst="rect">
            <a:avLst/>
          </a:prstGeom>
        </p:spPr>
      </p:pic>
      <p:pic>
        <p:nvPicPr>
          <p:cNvPr id="13" name="Resim 12">
            <a:extLst>
              <a:ext uri="{FF2B5EF4-FFF2-40B4-BE49-F238E27FC236}">
                <a16:creationId xmlns:a16="http://schemas.microsoft.com/office/drawing/2014/main" id="{966AE928-CF29-E7C6-E52F-85D6183C00E0}"/>
              </a:ext>
            </a:extLst>
          </p:cNvPr>
          <p:cNvPicPr>
            <a:picLocks noChangeAspect="1"/>
          </p:cNvPicPr>
          <p:nvPr/>
        </p:nvPicPr>
        <p:blipFill>
          <a:blip r:embed="rId12"/>
          <a:stretch>
            <a:fillRect/>
          </a:stretch>
        </p:blipFill>
        <p:spPr>
          <a:xfrm>
            <a:off x="391653" y="5359789"/>
            <a:ext cx="1496387" cy="611427"/>
          </a:xfrm>
          <a:prstGeom prst="rect">
            <a:avLst/>
          </a:prstGeom>
        </p:spPr>
      </p:pic>
      <p:pic>
        <p:nvPicPr>
          <p:cNvPr id="15" name="Resim 14">
            <a:extLst>
              <a:ext uri="{FF2B5EF4-FFF2-40B4-BE49-F238E27FC236}">
                <a16:creationId xmlns:a16="http://schemas.microsoft.com/office/drawing/2014/main" id="{BB5659AA-548B-448C-9B8A-E933A0782D22}"/>
              </a:ext>
            </a:extLst>
          </p:cNvPr>
          <p:cNvPicPr>
            <a:picLocks noChangeAspect="1"/>
          </p:cNvPicPr>
          <p:nvPr/>
        </p:nvPicPr>
        <p:blipFill>
          <a:blip r:embed="rId13"/>
          <a:stretch>
            <a:fillRect/>
          </a:stretch>
        </p:blipFill>
        <p:spPr>
          <a:xfrm>
            <a:off x="237482" y="6112825"/>
            <a:ext cx="1804731" cy="512628"/>
          </a:xfrm>
          <a:prstGeom prst="rect">
            <a:avLst/>
          </a:prstGeom>
        </p:spPr>
      </p:pic>
      <p:pic>
        <p:nvPicPr>
          <p:cNvPr id="3" name="Picture 1" descr="A blue text on a black background&#10;&#10;Description automatically generated with low confidence">
            <a:extLst>
              <a:ext uri="{FF2B5EF4-FFF2-40B4-BE49-F238E27FC236}">
                <a16:creationId xmlns:a16="http://schemas.microsoft.com/office/drawing/2014/main" id="{97CBCA81-6737-B2F0-8603-E7D6EE81CAB4}"/>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471234" y="5460137"/>
            <a:ext cx="1676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57759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188640"/>
            <a:ext cx="1463040" cy="682752"/>
          </a:xfrm>
          <a:prstGeom prst="rect">
            <a:avLst/>
          </a:prstGeom>
        </p:spPr>
      </p:pic>
      <p:sp>
        <p:nvSpPr>
          <p:cNvPr id="5" name="Dikdörtgen 4"/>
          <p:cNvSpPr/>
          <p:nvPr/>
        </p:nvSpPr>
        <p:spPr>
          <a:xfrm>
            <a:off x="3266685" y="764703"/>
            <a:ext cx="5877315" cy="769441"/>
          </a:xfrm>
          <a:prstGeom prst="rect">
            <a:avLst/>
          </a:prstGeom>
        </p:spPr>
        <p:txBody>
          <a:bodyPr wrap="none">
            <a:spAutoFit/>
          </a:bodyPr>
          <a:lstStyle/>
          <a:p>
            <a:r>
              <a:rPr lang="fr-FR" sz="4400" dirty="0">
                <a:latin typeface="Tahoma" panose="020B0604030504040204" pitchFamily="34" charset="0"/>
                <a:ea typeface="Tahoma" panose="020B0604030504040204" pitchFamily="34" charset="0"/>
                <a:cs typeface="Tahoma" panose="020B0604030504040204" pitchFamily="34" charset="0"/>
              </a:rPr>
              <a:t>Design &amp; </a:t>
            </a:r>
            <a:r>
              <a:rPr lang="fr-FR" sz="4400" dirty="0" err="1">
                <a:latin typeface="Tahoma" panose="020B0604030504040204" pitchFamily="34" charset="0"/>
                <a:ea typeface="Tahoma" panose="020B0604030504040204" pitchFamily="34" charset="0"/>
                <a:cs typeface="Tahoma" panose="020B0604030504040204" pitchFamily="34" charset="0"/>
              </a:rPr>
              <a:t>Development</a:t>
            </a:r>
            <a:endParaRPr lang="tr-TR" sz="4400" dirty="0">
              <a:latin typeface="Tahoma" panose="020B0604030504040204" pitchFamily="34" charset="0"/>
              <a:ea typeface="Tahoma" panose="020B0604030504040204" pitchFamily="34" charset="0"/>
              <a:cs typeface="Tahoma" panose="020B0604030504040204" pitchFamily="34" charset="0"/>
            </a:endParaRPr>
          </a:p>
        </p:txBody>
      </p:sp>
      <p:pic>
        <p:nvPicPr>
          <p:cNvPr id="7170" name="Picture 2" descr="image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8822" y="1340768"/>
            <a:ext cx="2795587" cy="4579938"/>
          </a:xfrm>
          <a:prstGeom prst="rect">
            <a:avLst/>
          </a:prstGeom>
          <a:noFill/>
          <a:extLst>
            <a:ext uri="{909E8E84-426E-40DD-AFC4-6F175D3DCCD1}">
              <a14:hiddenFill xmlns:a14="http://schemas.microsoft.com/office/drawing/2010/main">
                <a:solidFill>
                  <a:srgbClr val="FFFFFF"/>
                </a:solidFill>
              </a14:hiddenFill>
            </a:ext>
          </a:extLst>
        </p:spPr>
      </p:pic>
      <p:sp>
        <p:nvSpPr>
          <p:cNvPr id="6" name="Metin kutusu 5"/>
          <p:cNvSpPr txBox="1"/>
          <p:nvPr/>
        </p:nvSpPr>
        <p:spPr>
          <a:xfrm>
            <a:off x="3419872" y="1844824"/>
            <a:ext cx="45719" cy="369332"/>
          </a:xfrm>
          <a:prstGeom prst="rect">
            <a:avLst/>
          </a:prstGeom>
          <a:noFill/>
        </p:spPr>
        <p:txBody>
          <a:bodyPr wrap="square" rtlCol="0">
            <a:spAutoFit/>
          </a:bodyPr>
          <a:lstStyle/>
          <a:p>
            <a:endParaRPr lang="tr-TR" dirty="0"/>
          </a:p>
        </p:txBody>
      </p:sp>
      <p:sp>
        <p:nvSpPr>
          <p:cNvPr id="7" name="Metin kutusu 6"/>
          <p:cNvSpPr txBox="1"/>
          <p:nvPr/>
        </p:nvSpPr>
        <p:spPr>
          <a:xfrm>
            <a:off x="3465591" y="1806027"/>
            <a:ext cx="5400600" cy="2677656"/>
          </a:xfrm>
          <a:prstGeom prst="rect">
            <a:avLst/>
          </a:prstGeom>
          <a:noFill/>
        </p:spPr>
        <p:txBody>
          <a:bodyPr wrap="square" rtlCol="0">
            <a:spAutoFit/>
          </a:bodyPr>
          <a:lstStyle/>
          <a:p>
            <a:pPr algn="just"/>
            <a:r>
              <a:rPr lang="tr-TR" sz="1400" dirty="0">
                <a:latin typeface="Tahoma" panose="020B0604030504040204" pitchFamily="34" charset="0"/>
                <a:ea typeface="Tahoma" panose="020B0604030504040204" pitchFamily="34" charset="0"/>
                <a:cs typeface="Tahoma" panose="020B0604030504040204" pitchFamily="34" charset="0"/>
              </a:rPr>
              <a:t>COTTEX can </a:t>
            </a:r>
            <a:r>
              <a:rPr lang="tr-TR" sz="1400" dirty="0" err="1">
                <a:latin typeface="Tahoma" panose="020B0604030504040204" pitchFamily="34" charset="0"/>
                <a:ea typeface="Tahoma" panose="020B0604030504040204" pitchFamily="34" charset="0"/>
                <a:cs typeface="Tahoma" panose="020B0604030504040204" pitchFamily="34" charset="0"/>
              </a:rPr>
              <a:t>comprehend</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the</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swinging-pendulum</a:t>
            </a:r>
            <a:r>
              <a:rPr lang="tr-TR" sz="1400" dirty="0">
                <a:latin typeface="Tahoma" panose="020B0604030504040204" pitchFamily="34" charset="0"/>
                <a:ea typeface="Tahoma" panose="020B0604030504040204" pitchFamily="34" charset="0"/>
                <a:cs typeface="Tahoma" panose="020B0604030504040204" pitchFamily="34" charset="0"/>
              </a:rPr>
              <a:t> of </a:t>
            </a:r>
            <a:r>
              <a:rPr lang="tr-TR" sz="1400" dirty="0" err="1">
                <a:latin typeface="Tahoma" panose="020B0604030504040204" pitchFamily="34" charset="0"/>
                <a:ea typeface="Tahoma" panose="020B0604030504040204" pitchFamily="34" charset="0"/>
                <a:cs typeface="Tahoma" panose="020B0604030504040204" pitchFamily="34" charset="0"/>
              </a:rPr>
              <a:t>the</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fashion</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world</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and</a:t>
            </a:r>
            <a:r>
              <a:rPr lang="tr-TR" sz="1400" dirty="0">
                <a:latin typeface="Tahoma" panose="020B0604030504040204" pitchFamily="34" charset="0"/>
                <a:ea typeface="Tahoma" panose="020B0604030504040204" pitchFamily="34" charset="0"/>
                <a:cs typeface="Tahoma" panose="020B0604030504040204" pitchFamily="34" charset="0"/>
              </a:rPr>
              <a:t> can </a:t>
            </a:r>
            <a:r>
              <a:rPr lang="tr-TR" sz="1400" dirty="0" err="1">
                <a:latin typeface="Tahoma" panose="020B0604030504040204" pitchFamily="34" charset="0"/>
                <a:ea typeface="Tahoma" panose="020B0604030504040204" pitchFamily="34" charset="0"/>
                <a:cs typeface="Tahoma" panose="020B0604030504040204" pitchFamily="34" charset="0"/>
              </a:rPr>
              <a:t>therefore</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adapt</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to</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the</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taste</a:t>
            </a:r>
            <a:r>
              <a:rPr lang="tr-TR" sz="1400" dirty="0">
                <a:latin typeface="Tahoma" panose="020B0604030504040204" pitchFamily="34" charset="0"/>
                <a:ea typeface="Tahoma" panose="020B0604030504040204" pitchFamily="34" charset="0"/>
                <a:cs typeface="Tahoma" panose="020B0604030504040204" pitchFamily="34" charset="0"/>
              </a:rPr>
              <a:t> of </a:t>
            </a:r>
            <a:r>
              <a:rPr lang="tr-TR" sz="1400" dirty="0" err="1">
                <a:latin typeface="Tahoma" panose="020B0604030504040204" pitchFamily="34" charset="0"/>
                <a:ea typeface="Tahoma" panose="020B0604030504040204" pitchFamily="34" charset="0"/>
                <a:cs typeface="Tahoma" panose="020B0604030504040204" pitchFamily="34" charset="0"/>
              </a:rPr>
              <a:t>trendy</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consumers</a:t>
            </a:r>
            <a:r>
              <a:rPr lang="tr-TR" sz="1400" dirty="0">
                <a:latin typeface="Tahoma" panose="020B0604030504040204" pitchFamily="34" charset="0"/>
                <a:ea typeface="Tahoma" panose="020B0604030504040204" pitchFamily="34" charset="0"/>
                <a:cs typeface="Tahoma" panose="020B0604030504040204" pitchFamily="34" charset="0"/>
              </a:rPr>
              <a:t>. </a:t>
            </a:r>
          </a:p>
          <a:p>
            <a:pPr algn="just"/>
            <a:endParaRPr lang="tr-TR" sz="1400" dirty="0">
              <a:latin typeface="Tahoma" panose="020B0604030504040204" pitchFamily="34" charset="0"/>
              <a:ea typeface="Tahoma" panose="020B0604030504040204" pitchFamily="34" charset="0"/>
              <a:cs typeface="Tahoma" panose="020B0604030504040204" pitchFamily="34" charset="0"/>
            </a:endParaRPr>
          </a:p>
          <a:p>
            <a:pPr algn="just"/>
            <a:r>
              <a:rPr lang="tr-TR" sz="1400" dirty="0">
                <a:latin typeface="Tahoma" panose="020B0604030504040204" pitchFamily="34" charset="0"/>
                <a:ea typeface="Tahoma" panose="020B0604030504040204" pitchFamily="34" charset="0"/>
                <a:cs typeface="Tahoma" panose="020B0604030504040204" pitchFamily="34" charset="0"/>
              </a:rPr>
              <a:t>COTTEX has </a:t>
            </a:r>
            <a:r>
              <a:rPr lang="tr-TR" sz="1400" dirty="0" err="1">
                <a:latin typeface="Tahoma" panose="020B0604030504040204" pitchFamily="34" charset="0"/>
                <a:ea typeface="Tahoma" panose="020B0604030504040204" pitchFamily="34" charset="0"/>
                <a:cs typeface="Tahoma" panose="020B0604030504040204" pitchFamily="34" charset="0"/>
              </a:rPr>
              <a:t>restructured</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its</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Sample-Division</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into</a:t>
            </a:r>
            <a:r>
              <a:rPr lang="tr-TR" sz="1400" dirty="0">
                <a:latin typeface="Tahoma" panose="020B0604030504040204" pitchFamily="34" charset="0"/>
                <a:ea typeface="Tahoma" panose="020B0604030504040204" pitchFamily="34" charset="0"/>
                <a:cs typeface="Tahoma" panose="020B0604030504040204" pitchFamily="34" charset="0"/>
              </a:rPr>
              <a:t> a Design &amp; Development </a:t>
            </a:r>
            <a:r>
              <a:rPr lang="tr-TR" sz="1400" dirty="0" err="1">
                <a:latin typeface="Tahoma" panose="020B0604030504040204" pitchFamily="34" charset="0"/>
                <a:ea typeface="Tahoma" panose="020B0604030504040204" pitchFamily="34" charset="0"/>
                <a:cs typeface="Tahoma" panose="020B0604030504040204" pitchFamily="34" charset="0"/>
              </a:rPr>
              <a:t>Unit</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This</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fully-fledged</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section</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headed</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by</a:t>
            </a:r>
            <a:r>
              <a:rPr lang="tr-TR" sz="1400" dirty="0">
                <a:latin typeface="Tahoma" panose="020B0604030504040204" pitchFamily="34" charset="0"/>
                <a:ea typeface="Tahoma" panose="020B0604030504040204" pitchFamily="34" charset="0"/>
                <a:cs typeface="Tahoma" panose="020B0604030504040204" pitchFamily="34" charset="0"/>
              </a:rPr>
              <a:t> a </a:t>
            </a:r>
            <a:r>
              <a:rPr lang="tr-TR" sz="1400" dirty="0" err="1">
                <a:latin typeface="Tahoma" panose="020B0604030504040204" pitchFamily="34" charset="0"/>
                <a:ea typeface="Tahoma" panose="020B0604030504040204" pitchFamily="34" charset="0"/>
                <a:cs typeface="Tahoma" panose="020B0604030504040204" pitchFamily="34" charset="0"/>
              </a:rPr>
              <a:t>Fashion</a:t>
            </a:r>
            <a:r>
              <a:rPr lang="tr-TR" sz="1400" dirty="0">
                <a:latin typeface="Tahoma" panose="020B0604030504040204" pitchFamily="34" charset="0"/>
                <a:ea typeface="Tahoma" panose="020B0604030504040204" pitchFamily="34" charset="0"/>
                <a:cs typeface="Tahoma" panose="020B0604030504040204" pitchFamily="34" charset="0"/>
              </a:rPr>
              <a:t> Designer, </a:t>
            </a:r>
            <a:r>
              <a:rPr lang="tr-TR" sz="1400" dirty="0" err="1">
                <a:latin typeface="Tahoma" panose="020B0604030504040204" pitchFamily="34" charset="0"/>
                <a:ea typeface="Tahoma" panose="020B0604030504040204" pitchFamily="34" charset="0"/>
                <a:cs typeface="Tahoma" panose="020B0604030504040204" pitchFamily="34" charset="0"/>
              </a:rPr>
              <a:t>prepares</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the</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seasonal</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collections</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according</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to</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the</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latest</a:t>
            </a:r>
            <a:r>
              <a:rPr lang="tr-TR" sz="1400" dirty="0">
                <a:latin typeface="Tahoma" panose="020B0604030504040204" pitchFamily="34" charset="0"/>
                <a:ea typeface="Tahoma" panose="020B0604030504040204" pitchFamily="34" charset="0"/>
                <a:cs typeface="Tahoma" panose="020B0604030504040204" pitchFamily="34" charset="0"/>
              </a:rPr>
              <a:t> market-</a:t>
            </a:r>
            <a:r>
              <a:rPr lang="tr-TR" sz="1400" dirty="0" err="1">
                <a:latin typeface="Tahoma" panose="020B0604030504040204" pitchFamily="34" charset="0"/>
                <a:ea typeface="Tahoma" panose="020B0604030504040204" pitchFamily="34" charset="0"/>
                <a:cs typeface="Tahoma" panose="020B0604030504040204" pitchFamily="34" charset="0"/>
              </a:rPr>
              <a:t>trends</a:t>
            </a:r>
            <a:r>
              <a:rPr lang="tr-TR" sz="1400" dirty="0">
                <a:latin typeface="Tahoma" panose="020B0604030504040204" pitchFamily="34" charset="0"/>
                <a:ea typeface="Tahoma" panose="020B0604030504040204" pitchFamily="34" charset="0"/>
                <a:cs typeface="Tahoma" panose="020B0604030504040204" pitchFamily="34" charset="0"/>
              </a:rPr>
              <a:t>. </a:t>
            </a:r>
          </a:p>
          <a:p>
            <a:pPr algn="just"/>
            <a:endParaRPr lang="tr-TR" sz="1400" dirty="0">
              <a:latin typeface="Tahoma" panose="020B0604030504040204" pitchFamily="34" charset="0"/>
              <a:ea typeface="Tahoma" panose="020B0604030504040204" pitchFamily="34" charset="0"/>
              <a:cs typeface="Tahoma" panose="020B0604030504040204" pitchFamily="34" charset="0"/>
            </a:endParaRPr>
          </a:p>
          <a:p>
            <a:pPr algn="just"/>
            <a:r>
              <a:rPr lang="tr-TR" sz="1400" dirty="0" err="1">
                <a:latin typeface="Tahoma" panose="020B0604030504040204" pitchFamily="34" charset="0"/>
                <a:ea typeface="Tahoma" panose="020B0604030504040204" pitchFamily="34" charset="0"/>
                <a:cs typeface="Tahoma" panose="020B0604030504040204" pitchFamily="34" charset="0"/>
              </a:rPr>
              <a:t>COTTEX’s</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insightful</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Research</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and</a:t>
            </a:r>
            <a:r>
              <a:rPr lang="tr-TR" sz="1400" dirty="0">
                <a:latin typeface="Tahoma" panose="020B0604030504040204" pitchFamily="34" charset="0"/>
                <a:ea typeface="Tahoma" panose="020B0604030504040204" pitchFamily="34" charset="0"/>
                <a:cs typeface="Tahoma" panose="020B0604030504040204" pitchFamily="34" charset="0"/>
              </a:rPr>
              <a:t> Development Team is </a:t>
            </a:r>
            <a:r>
              <a:rPr lang="tr-TR" sz="1400" dirty="0" err="1">
                <a:latin typeface="Tahoma" panose="020B0604030504040204" pitchFamily="34" charset="0"/>
                <a:ea typeface="Tahoma" panose="020B0604030504040204" pitchFamily="34" charset="0"/>
                <a:cs typeface="Tahoma" panose="020B0604030504040204" pitchFamily="34" charset="0"/>
              </a:rPr>
              <a:t>always</a:t>
            </a:r>
            <a:r>
              <a:rPr lang="tr-TR" sz="1400" dirty="0">
                <a:latin typeface="Tahoma" panose="020B0604030504040204" pitchFamily="34" charset="0"/>
                <a:ea typeface="Tahoma" panose="020B0604030504040204" pitchFamily="34" charset="0"/>
                <a:cs typeface="Tahoma" panose="020B0604030504040204" pitchFamily="34" charset="0"/>
              </a:rPr>
              <a:t> on </a:t>
            </a:r>
            <a:r>
              <a:rPr lang="tr-TR" sz="1400" dirty="0" err="1">
                <a:latin typeface="Tahoma" panose="020B0604030504040204" pitchFamily="34" charset="0"/>
                <a:ea typeface="Tahoma" panose="020B0604030504040204" pitchFamily="34" charset="0"/>
                <a:cs typeface="Tahoma" panose="020B0604030504040204" pitchFamily="34" charset="0"/>
              </a:rPr>
              <a:t>the</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lookout</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for</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new</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types</a:t>
            </a:r>
            <a:r>
              <a:rPr lang="tr-TR" sz="1400" dirty="0">
                <a:latin typeface="Tahoma" panose="020B0604030504040204" pitchFamily="34" charset="0"/>
                <a:ea typeface="Tahoma" panose="020B0604030504040204" pitchFamily="34" charset="0"/>
                <a:cs typeface="Tahoma" panose="020B0604030504040204" pitchFamily="34" charset="0"/>
              </a:rPr>
              <a:t> of </a:t>
            </a:r>
            <a:r>
              <a:rPr lang="tr-TR" sz="1400" dirty="0" err="1">
                <a:latin typeface="Tahoma" panose="020B0604030504040204" pitchFamily="34" charset="0"/>
                <a:ea typeface="Tahoma" panose="020B0604030504040204" pitchFamily="34" charset="0"/>
                <a:cs typeface="Tahoma" panose="020B0604030504040204" pitchFamily="34" charset="0"/>
              </a:rPr>
              <a:t>fabrics</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and</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products</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aiming</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to</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achieve</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better</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results</a:t>
            </a:r>
            <a:r>
              <a:rPr lang="tr-TR" sz="1400" dirty="0">
                <a:latin typeface="Tahoma" panose="020B0604030504040204" pitchFamily="34" charset="0"/>
                <a:ea typeface="Tahoma" panose="020B0604030504040204" pitchFamily="34" charset="0"/>
                <a:cs typeface="Tahoma" panose="020B0604030504040204" pitchFamily="34" charset="0"/>
              </a:rPr>
              <a:t> in </a:t>
            </a:r>
            <a:r>
              <a:rPr lang="tr-TR" sz="1400" dirty="0" err="1">
                <a:latin typeface="Tahoma" panose="020B0604030504040204" pitchFamily="34" charset="0"/>
                <a:ea typeface="Tahoma" panose="020B0604030504040204" pitchFamily="34" charset="0"/>
                <a:cs typeface="Tahoma" panose="020B0604030504040204" pitchFamily="34" charset="0"/>
              </a:rPr>
              <a:t>client-management</a:t>
            </a:r>
            <a:r>
              <a:rPr lang="tr-TR" sz="1400" dirty="0">
                <a:latin typeface="Tahoma" panose="020B0604030504040204" pitchFamily="34" charset="0"/>
                <a:ea typeface="Tahoma" panose="020B0604030504040204" pitchFamily="34" charset="0"/>
                <a:cs typeface="Tahoma" panose="020B0604030504040204" pitchFamily="34" charset="0"/>
              </a:rPr>
              <a:t>.</a:t>
            </a:r>
          </a:p>
          <a:p>
            <a:endParaRPr lang="tr-TR" sz="14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576203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188640"/>
            <a:ext cx="1463040" cy="682752"/>
          </a:xfrm>
          <a:prstGeom prst="rect">
            <a:avLst/>
          </a:prstGeom>
        </p:spPr>
      </p:pic>
      <p:sp>
        <p:nvSpPr>
          <p:cNvPr id="5" name="Dikdörtgen 4"/>
          <p:cNvSpPr/>
          <p:nvPr/>
        </p:nvSpPr>
        <p:spPr>
          <a:xfrm>
            <a:off x="3995936" y="745635"/>
            <a:ext cx="4173002" cy="1446550"/>
          </a:xfrm>
          <a:prstGeom prst="rect">
            <a:avLst/>
          </a:prstGeom>
        </p:spPr>
        <p:txBody>
          <a:bodyPr wrap="none">
            <a:spAutoFit/>
          </a:bodyPr>
          <a:lstStyle/>
          <a:p>
            <a:r>
              <a:rPr lang="tr-TR" sz="4400" dirty="0"/>
              <a:t>Q</a:t>
            </a:r>
            <a:r>
              <a:rPr lang="en-US" sz="4400" dirty="0" err="1"/>
              <a:t>uality</a:t>
            </a:r>
            <a:r>
              <a:rPr lang="en-US" sz="4400" dirty="0"/>
              <a:t> Control &amp;</a:t>
            </a:r>
            <a:endParaRPr lang="tr-TR" sz="4400" dirty="0"/>
          </a:p>
          <a:p>
            <a:r>
              <a:rPr lang="en-US" sz="4400" dirty="0"/>
              <a:t>Assurance</a:t>
            </a:r>
            <a:endParaRPr lang="tr-TR" sz="4400" dirty="0"/>
          </a:p>
        </p:txBody>
      </p:sp>
      <p:pic>
        <p:nvPicPr>
          <p:cNvPr id="819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65" y="1196752"/>
            <a:ext cx="3526841" cy="3173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Metin kutusu 6"/>
          <p:cNvSpPr txBox="1"/>
          <p:nvPr/>
        </p:nvSpPr>
        <p:spPr>
          <a:xfrm>
            <a:off x="3728192" y="2192185"/>
            <a:ext cx="5148064" cy="1600438"/>
          </a:xfrm>
          <a:prstGeom prst="rect">
            <a:avLst/>
          </a:prstGeom>
          <a:noFill/>
        </p:spPr>
        <p:txBody>
          <a:bodyPr wrap="square" rtlCol="0">
            <a:spAutoFit/>
          </a:bodyPr>
          <a:lstStyle/>
          <a:p>
            <a:pPr algn="just"/>
            <a:r>
              <a:rPr lang="en-US" sz="1400" dirty="0">
                <a:latin typeface="Tahoma" panose="020B0604030504040204" pitchFamily="34" charset="0"/>
                <a:ea typeface="Tahoma" panose="020B0604030504040204" pitchFamily="34" charset="0"/>
                <a:cs typeface="Tahoma" panose="020B0604030504040204" pitchFamily="34" charset="0"/>
              </a:rPr>
              <a:t>Throughout its decade-long operation, COTTEX has perfected its Quality Control System. </a:t>
            </a:r>
            <a:endParaRPr lang="tr-TR" sz="1400" dirty="0">
              <a:latin typeface="Tahoma" panose="020B0604030504040204" pitchFamily="34" charset="0"/>
              <a:ea typeface="Tahoma" panose="020B0604030504040204" pitchFamily="34" charset="0"/>
              <a:cs typeface="Tahoma" panose="020B0604030504040204" pitchFamily="34" charset="0"/>
            </a:endParaRPr>
          </a:p>
          <a:p>
            <a:pPr algn="just"/>
            <a:endParaRPr lang="tr-TR" sz="1400" dirty="0">
              <a:latin typeface="Tahoma" panose="020B0604030504040204" pitchFamily="34" charset="0"/>
              <a:ea typeface="Tahoma" panose="020B0604030504040204" pitchFamily="34" charset="0"/>
              <a:cs typeface="Tahoma" panose="020B0604030504040204" pitchFamily="34" charset="0"/>
            </a:endParaRPr>
          </a:p>
          <a:p>
            <a:pPr algn="just"/>
            <a:r>
              <a:rPr lang="en-US" sz="1400" dirty="0">
                <a:latin typeface="Tahoma" panose="020B0604030504040204" pitchFamily="34" charset="0"/>
                <a:ea typeface="Tahoma" panose="020B0604030504040204" pitchFamily="34" charset="0"/>
                <a:cs typeface="Tahoma" panose="020B0604030504040204" pitchFamily="34" charset="0"/>
              </a:rPr>
              <a:t>COTTEX has a QA team provides no room for error and can readily assure superior product-quality to its clients.</a:t>
            </a:r>
            <a:endParaRPr lang="tr-TR" sz="1400" dirty="0">
              <a:latin typeface="Tahoma" panose="020B0604030504040204" pitchFamily="34" charset="0"/>
              <a:ea typeface="Tahoma" panose="020B0604030504040204" pitchFamily="34" charset="0"/>
              <a:cs typeface="Tahoma" panose="020B0604030504040204" pitchFamily="34" charset="0"/>
            </a:endParaRPr>
          </a:p>
          <a:p>
            <a:pPr algn="just"/>
            <a:endParaRPr lang="tr-TR" sz="1400" dirty="0">
              <a:latin typeface="Tahoma" panose="020B0604030504040204" pitchFamily="34" charset="0"/>
              <a:ea typeface="Tahoma" panose="020B0604030504040204" pitchFamily="34" charset="0"/>
              <a:cs typeface="Tahoma" panose="020B0604030504040204" pitchFamily="34" charset="0"/>
            </a:endParaRPr>
          </a:p>
          <a:p>
            <a:pPr algn="just"/>
            <a:r>
              <a:rPr lang="en-US" sz="1400" dirty="0">
                <a:latin typeface="Tahoma" panose="020B0604030504040204" pitchFamily="34" charset="0"/>
                <a:ea typeface="Tahoma" panose="020B0604030504040204" pitchFamily="34" charset="0"/>
                <a:cs typeface="Tahoma" panose="020B0604030504040204" pitchFamily="34" charset="0"/>
              </a:rPr>
              <a:t>At COTTEX, the client satisfaction is the company-satisfaction. </a:t>
            </a:r>
            <a:endParaRPr lang="tr-TR" sz="14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9480337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188640"/>
            <a:ext cx="1463040" cy="682752"/>
          </a:xfrm>
          <a:prstGeom prst="rect">
            <a:avLst/>
          </a:prstGeom>
        </p:spPr>
      </p:pic>
      <p:sp>
        <p:nvSpPr>
          <p:cNvPr id="6" name="Metin kutusu 5"/>
          <p:cNvSpPr txBox="1"/>
          <p:nvPr/>
        </p:nvSpPr>
        <p:spPr>
          <a:xfrm>
            <a:off x="3347864" y="565088"/>
            <a:ext cx="4752528" cy="769441"/>
          </a:xfrm>
          <a:prstGeom prst="rect">
            <a:avLst/>
          </a:prstGeom>
          <a:noFill/>
        </p:spPr>
        <p:txBody>
          <a:bodyPr wrap="square" rtlCol="0">
            <a:spAutoFit/>
          </a:bodyPr>
          <a:lstStyle/>
          <a:p>
            <a:r>
              <a:rPr lang="tr-TR" sz="4400" dirty="0" err="1"/>
              <a:t>Recognitions</a:t>
            </a:r>
            <a:endParaRPr lang="tr-TR" dirty="0"/>
          </a:p>
        </p:txBody>
      </p:sp>
      <p:sp>
        <p:nvSpPr>
          <p:cNvPr id="5" name="Metin kutusu 4"/>
          <p:cNvSpPr txBox="1"/>
          <p:nvPr/>
        </p:nvSpPr>
        <p:spPr>
          <a:xfrm>
            <a:off x="3923928" y="1494077"/>
            <a:ext cx="4408899" cy="523220"/>
          </a:xfrm>
          <a:prstGeom prst="rect">
            <a:avLst/>
          </a:prstGeom>
          <a:noFill/>
        </p:spPr>
        <p:txBody>
          <a:bodyPr wrap="none" rtlCol="0">
            <a:spAutoFit/>
          </a:bodyPr>
          <a:lstStyle/>
          <a:p>
            <a:r>
              <a:rPr lang="tr-TR" sz="1400" dirty="0" err="1">
                <a:latin typeface="Tahoma" panose="020B0604030504040204" pitchFamily="34" charset="0"/>
                <a:ea typeface="Tahoma" panose="020B0604030504040204" pitchFamily="34" charset="0"/>
                <a:cs typeface="Tahoma" panose="020B0604030504040204" pitchFamily="34" charset="0"/>
              </a:rPr>
              <a:t>Certificate</a:t>
            </a:r>
            <a:r>
              <a:rPr lang="tr-TR" sz="1400" dirty="0">
                <a:latin typeface="Tahoma" panose="020B0604030504040204" pitchFamily="34" charset="0"/>
                <a:ea typeface="Tahoma" panose="020B0604030504040204" pitchFamily="34" charset="0"/>
                <a:cs typeface="Tahoma" panose="020B0604030504040204" pitchFamily="34" charset="0"/>
              </a:rPr>
              <a:t> No: C808683OE-01.2009 </a:t>
            </a:r>
            <a:r>
              <a:rPr lang="tr-TR" sz="1400" dirty="0" err="1">
                <a:latin typeface="Tahoma" panose="020B0604030504040204" pitchFamily="34" charset="0"/>
                <a:ea typeface="Tahoma" panose="020B0604030504040204" pitchFamily="34" charset="0"/>
                <a:cs typeface="Tahoma" panose="020B0604030504040204" pitchFamily="34" charset="0"/>
              </a:rPr>
              <a:t>Range</a:t>
            </a:r>
            <a:r>
              <a:rPr lang="tr-TR" sz="1400" dirty="0">
                <a:latin typeface="Tahoma" panose="020B0604030504040204" pitchFamily="34" charset="0"/>
                <a:ea typeface="Tahoma" panose="020B0604030504040204" pitchFamily="34" charset="0"/>
                <a:cs typeface="Tahoma" panose="020B0604030504040204" pitchFamily="34" charset="0"/>
              </a:rPr>
              <a:t>: TEXTILE </a:t>
            </a:r>
          </a:p>
          <a:p>
            <a:r>
              <a:rPr lang="tr-TR" sz="1400" dirty="0">
                <a:latin typeface="Tahoma" panose="020B0604030504040204" pitchFamily="34" charset="0"/>
                <a:ea typeface="Tahoma" panose="020B0604030504040204" pitchFamily="34" charset="0"/>
                <a:cs typeface="Tahoma" panose="020B0604030504040204" pitchFamily="34" charset="0"/>
              </a:rPr>
              <a:t>Reference: CONTROL UNION CERTIFICATIONS</a:t>
            </a:r>
          </a:p>
        </p:txBody>
      </p:sp>
      <p:sp>
        <p:nvSpPr>
          <p:cNvPr id="8" name="Metin kutusu 7"/>
          <p:cNvSpPr txBox="1"/>
          <p:nvPr/>
        </p:nvSpPr>
        <p:spPr>
          <a:xfrm>
            <a:off x="3986962" y="2056663"/>
            <a:ext cx="4555457" cy="1600438"/>
          </a:xfrm>
          <a:prstGeom prst="rect">
            <a:avLst/>
          </a:prstGeom>
          <a:noFill/>
        </p:spPr>
        <p:txBody>
          <a:bodyPr wrap="square" rtlCol="0">
            <a:spAutoFit/>
          </a:bodyPr>
          <a:lstStyle/>
          <a:p>
            <a:r>
              <a:rPr lang="tr-TR" sz="1400" dirty="0">
                <a:latin typeface="Tahoma" panose="020B0604030504040204" pitchFamily="34" charset="0"/>
                <a:ea typeface="Tahoma" panose="020B0604030504040204" pitchFamily="34" charset="0"/>
                <a:cs typeface="Tahoma" panose="020B0604030504040204" pitchFamily="34" charset="0"/>
              </a:rPr>
              <a:t>Name: ISO14001:2004</a:t>
            </a:r>
            <a:r>
              <a:rPr lang="tr-TR" sz="1400" dirty="0">
                <a:effectLst/>
                <a:latin typeface="Tahoma" panose="020B0604030504040204" pitchFamily="34" charset="0"/>
                <a:ea typeface="Tahoma" panose="020B0604030504040204" pitchFamily="34" charset="0"/>
                <a:cs typeface="Tahoma" panose="020B0604030504040204" pitchFamily="34" charset="0"/>
              </a:rPr>
              <a:t> </a:t>
            </a:r>
            <a:r>
              <a:rPr lang="tr-TR" sz="1400" dirty="0">
                <a:latin typeface="Tahoma" panose="020B0604030504040204" pitchFamily="34" charset="0"/>
                <a:ea typeface="Tahoma" panose="020B0604030504040204" pitchFamily="34" charset="0"/>
                <a:cs typeface="Tahoma" panose="020B0604030504040204" pitchFamily="34" charset="0"/>
              </a:rPr>
              <a:t> </a:t>
            </a:r>
          </a:p>
          <a:p>
            <a:r>
              <a:rPr lang="tr-TR" sz="1400" dirty="0" err="1">
                <a:latin typeface="Tahoma" panose="020B0604030504040204" pitchFamily="34" charset="0"/>
                <a:ea typeface="Tahoma" panose="020B0604030504040204" pitchFamily="34" charset="0"/>
                <a:cs typeface="Tahoma" panose="020B0604030504040204" pitchFamily="34" charset="0"/>
              </a:rPr>
              <a:t>Certificate</a:t>
            </a:r>
            <a:r>
              <a:rPr lang="tr-TR" sz="1400" dirty="0">
                <a:latin typeface="Tahoma" panose="020B0604030504040204" pitchFamily="34" charset="0"/>
                <a:ea typeface="Tahoma" panose="020B0604030504040204" pitchFamily="34" charset="0"/>
                <a:cs typeface="Tahoma" panose="020B0604030504040204" pitchFamily="34" charset="0"/>
              </a:rPr>
              <a:t> No: 00109E21657R3L/3700</a:t>
            </a:r>
            <a:r>
              <a:rPr lang="tr-TR" sz="1400" dirty="0">
                <a:effectLst/>
                <a:latin typeface="Tahoma" panose="020B0604030504040204" pitchFamily="34" charset="0"/>
                <a:ea typeface="Tahoma" panose="020B0604030504040204" pitchFamily="34" charset="0"/>
                <a:cs typeface="Tahoma" panose="020B0604030504040204" pitchFamily="34" charset="0"/>
              </a:rPr>
              <a:t> </a:t>
            </a:r>
            <a:r>
              <a:rPr lang="tr-TR" sz="1400" dirty="0">
                <a:latin typeface="Tahoma" panose="020B0604030504040204" pitchFamily="34" charset="0"/>
                <a:ea typeface="Tahoma" panose="020B0604030504040204" pitchFamily="34" charset="0"/>
                <a:cs typeface="Tahoma" panose="020B0604030504040204" pitchFamily="34" charset="0"/>
              </a:rPr>
              <a:t> </a:t>
            </a:r>
          </a:p>
          <a:p>
            <a:r>
              <a:rPr lang="tr-TR" sz="1400" dirty="0" err="1">
                <a:latin typeface="Tahoma" panose="020B0604030504040204" pitchFamily="34" charset="0"/>
                <a:ea typeface="Tahoma" panose="020B0604030504040204" pitchFamily="34" charset="0"/>
                <a:cs typeface="Tahoma" panose="020B0604030504040204" pitchFamily="34" charset="0"/>
              </a:rPr>
              <a:t>Date</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Aug</a:t>
            </a:r>
            <a:r>
              <a:rPr lang="tr-TR" sz="1400" dirty="0">
                <a:latin typeface="Tahoma" panose="020B0604030504040204" pitchFamily="34" charset="0"/>
                <a:ea typeface="Tahoma" panose="020B0604030504040204" pitchFamily="34" charset="0"/>
                <a:cs typeface="Tahoma" panose="020B0604030504040204" pitchFamily="34" charset="0"/>
              </a:rPr>
              <a:t> 24, 2009  </a:t>
            </a:r>
          </a:p>
          <a:p>
            <a:r>
              <a:rPr lang="tr-TR" sz="1400" dirty="0" err="1">
                <a:latin typeface="Tahoma" panose="020B0604030504040204" pitchFamily="34" charset="0"/>
                <a:ea typeface="Tahoma" panose="020B0604030504040204" pitchFamily="34" charset="0"/>
                <a:cs typeface="Tahoma" panose="020B0604030504040204" pitchFamily="34" charset="0"/>
              </a:rPr>
              <a:t>Valid</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until</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Aug</a:t>
            </a:r>
            <a:r>
              <a:rPr lang="tr-TR" sz="1400" dirty="0">
                <a:latin typeface="Tahoma" panose="020B0604030504040204" pitchFamily="34" charset="0"/>
                <a:ea typeface="Tahoma" panose="020B0604030504040204" pitchFamily="34" charset="0"/>
                <a:cs typeface="Tahoma" panose="020B0604030504040204" pitchFamily="34" charset="0"/>
              </a:rPr>
              <a:t> 23, 2012</a:t>
            </a:r>
          </a:p>
          <a:p>
            <a:r>
              <a:rPr lang="tr-TR" sz="1400" dirty="0" err="1">
                <a:latin typeface="Tahoma" panose="020B0604030504040204" pitchFamily="34" charset="0"/>
                <a:ea typeface="Tahoma" panose="020B0604030504040204" pitchFamily="34" charset="0"/>
                <a:cs typeface="Tahoma" panose="020B0604030504040204" pitchFamily="34" charset="0"/>
              </a:rPr>
              <a:t>Range</a:t>
            </a:r>
            <a:r>
              <a:rPr lang="tr-TR" sz="1400" dirty="0">
                <a:latin typeface="Tahoma" panose="020B0604030504040204" pitchFamily="34" charset="0"/>
                <a:ea typeface="Tahoma" panose="020B0604030504040204" pitchFamily="34" charset="0"/>
                <a:cs typeface="Tahoma" panose="020B0604030504040204" pitchFamily="34" charset="0"/>
              </a:rPr>
              <a:t>: TEXTILE  </a:t>
            </a:r>
          </a:p>
          <a:p>
            <a:r>
              <a:rPr lang="tr-TR" sz="1400" dirty="0">
                <a:latin typeface="Tahoma" panose="020B0604030504040204" pitchFamily="34" charset="0"/>
                <a:ea typeface="Tahoma" panose="020B0604030504040204" pitchFamily="34" charset="0"/>
                <a:cs typeface="Tahoma" panose="020B0604030504040204" pitchFamily="34" charset="0"/>
              </a:rPr>
              <a:t>Reference: CHINA QUALITY CERTIFICATION CENT</a:t>
            </a:r>
            <a:r>
              <a:rPr lang="en-US" sz="1400" dirty="0">
                <a:latin typeface="Tahoma" panose="020B0604030504040204" pitchFamily="34" charset="0"/>
                <a:ea typeface="Tahoma" panose="020B0604030504040204" pitchFamily="34" charset="0"/>
                <a:cs typeface="Tahoma" panose="020B0604030504040204" pitchFamily="34" charset="0"/>
              </a:rPr>
              <a:t>ER</a:t>
            </a:r>
            <a:r>
              <a:rPr lang="tr-TR" sz="1400" dirty="0">
                <a:latin typeface="Tahoma" panose="020B0604030504040204" pitchFamily="34" charset="0"/>
                <a:ea typeface="Tahoma" panose="020B0604030504040204" pitchFamily="34" charset="0"/>
                <a:cs typeface="Tahoma" panose="020B0604030504040204" pitchFamily="34" charset="0"/>
              </a:rPr>
              <a:t> </a:t>
            </a:r>
          </a:p>
          <a:p>
            <a:r>
              <a:rPr lang="tr-TR" sz="1400" dirty="0">
                <a:latin typeface="Tahoma" panose="020B0604030504040204" pitchFamily="34" charset="0"/>
                <a:ea typeface="Tahoma" panose="020B0604030504040204" pitchFamily="34" charset="0"/>
                <a:cs typeface="Tahoma" panose="020B0604030504040204" pitchFamily="34" charset="0"/>
              </a:rPr>
              <a:t>  </a:t>
            </a:r>
          </a:p>
        </p:txBody>
      </p:sp>
      <p:sp>
        <p:nvSpPr>
          <p:cNvPr id="9" name="Metin kutusu 8"/>
          <p:cNvSpPr txBox="1"/>
          <p:nvPr/>
        </p:nvSpPr>
        <p:spPr>
          <a:xfrm>
            <a:off x="3949183" y="3573016"/>
            <a:ext cx="4412811" cy="954107"/>
          </a:xfrm>
          <a:prstGeom prst="rect">
            <a:avLst/>
          </a:prstGeom>
          <a:noFill/>
        </p:spPr>
        <p:txBody>
          <a:bodyPr wrap="none" rtlCol="0">
            <a:spAutoFit/>
          </a:bodyPr>
          <a:lstStyle/>
          <a:p>
            <a:r>
              <a:rPr lang="tr-TR" sz="1400" dirty="0">
                <a:latin typeface="Tahoma" panose="020B0604030504040204" pitchFamily="34" charset="0"/>
                <a:ea typeface="Tahoma" panose="020B0604030504040204" pitchFamily="34" charset="0"/>
                <a:cs typeface="Tahoma" panose="020B0604030504040204" pitchFamily="34" charset="0"/>
              </a:rPr>
              <a:t>Name: ISO9001:2008  </a:t>
            </a:r>
          </a:p>
          <a:p>
            <a:r>
              <a:rPr lang="tr-TR" sz="1400" dirty="0" err="1">
                <a:latin typeface="Tahoma" panose="020B0604030504040204" pitchFamily="34" charset="0"/>
                <a:ea typeface="Tahoma" panose="020B0604030504040204" pitchFamily="34" charset="0"/>
                <a:cs typeface="Tahoma" panose="020B0604030504040204" pitchFamily="34" charset="0"/>
              </a:rPr>
              <a:t>Certificate</a:t>
            </a:r>
            <a:r>
              <a:rPr lang="tr-TR" sz="1400" dirty="0">
                <a:latin typeface="Tahoma" panose="020B0604030504040204" pitchFamily="34" charset="0"/>
                <a:ea typeface="Tahoma" panose="020B0604030504040204" pitchFamily="34" charset="0"/>
                <a:cs typeface="Tahoma" panose="020B0604030504040204" pitchFamily="34" charset="0"/>
              </a:rPr>
              <a:t> No: 00109Q210642R2L/3700  </a:t>
            </a:r>
          </a:p>
          <a:p>
            <a:r>
              <a:rPr lang="tr-TR" sz="1400" dirty="0" err="1">
                <a:latin typeface="Tahoma" panose="020B0604030504040204" pitchFamily="34" charset="0"/>
                <a:ea typeface="Tahoma" panose="020B0604030504040204" pitchFamily="34" charset="0"/>
                <a:cs typeface="Tahoma" panose="020B0604030504040204" pitchFamily="34" charset="0"/>
              </a:rPr>
              <a:t>Range</a:t>
            </a:r>
            <a:r>
              <a:rPr lang="tr-TR" sz="1400" dirty="0">
                <a:latin typeface="Tahoma" panose="020B0604030504040204" pitchFamily="34" charset="0"/>
                <a:ea typeface="Tahoma" panose="020B0604030504040204" pitchFamily="34" charset="0"/>
                <a:cs typeface="Tahoma" panose="020B0604030504040204" pitchFamily="34" charset="0"/>
              </a:rPr>
              <a:t>: TEXTILE  </a:t>
            </a:r>
          </a:p>
          <a:p>
            <a:r>
              <a:rPr lang="tr-TR" sz="1400" dirty="0">
                <a:latin typeface="Tahoma" panose="020B0604030504040204" pitchFamily="34" charset="0"/>
                <a:ea typeface="Tahoma" panose="020B0604030504040204" pitchFamily="34" charset="0"/>
                <a:cs typeface="Tahoma" panose="020B0604030504040204" pitchFamily="34" charset="0"/>
              </a:rPr>
              <a:t>Reference: CHINA QUALITY CERTIFICATION CENT</a:t>
            </a:r>
            <a:r>
              <a:rPr lang="en-US" sz="1400" dirty="0">
                <a:latin typeface="Tahoma" panose="020B0604030504040204" pitchFamily="34" charset="0"/>
                <a:ea typeface="Tahoma" panose="020B0604030504040204" pitchFamily="34" charset="0"/>
                <a:cs typeface="Tahoma" panose="020B0604030504040204" pitchFamily="34" charset="0"/>
              </a:rPr>
              <a:t>ER</a:t>
            </a:r>
            <a:endParaRPr lang="tr-TR" sz="1400" dirty="0">
              <a:latin typeface="Tahoma" panose="020B0604030504040204" pitchFamily="34" charset="0"/>
              <a:ea typeface="Tahoma" panose="020B0604030504040204" pitchFamily="34" charset="0"/>
              <a:cs typeface="Tahoma" panose="020B0604030504040204" pitchFamily="34" charset="0"/>
            </a:endParaRPr>
          </a:p>
        </p:txBody>
      </p:sp>
      <p:sp>
        <p:nvSpPr>
          <p:cNvPr id="10" name="Metin kutusu 9"/>
          <p:cNvSpPr txBox="1"/>
          <p:nvPr/>
        </p:nvSpPr>
        <p:spPr>
          <a:xfrm>
            <a:off x="3949184" y="4635133"/>
            <a:ext cx="5201680" cy="954107"/>
          </a:xfrm>
          <a:prstGeom prst="rect">
            <a:avLst/>
          </a:prstGeom>
          <a:noFill/>
        </p:spPr>
        <p:txBody>
          <a:bodyPr wrap="none" rtlCol="0">
            <a:spAutoFit/>
          </a:bodyPr>
          <a:lstStyle/>
          <a:p>
            <a:r>
              <a:rPr lang="tr-TR" sz="1400" dirty="0">
                <a:latin typeface="Tahoma" panose="020B0604030504040204" pitchFamily="34" charset="0"/>
                <a:ea typeface="Tahoma" panose="020B0604030504040204" pitchFamily="34" charset="0"/>
                <a:cs typeface="Tahoma" panose="020B0604030504040204" pitchFamily="34" charset="0"/>
              </a:rPr>
              <a:t>Name: </a:t>
            </a:r>
            <a:r>
              <a:rPr lang="tr-TR" sz="1400" dirty="0" err="1">
                <a:latin typeface="Tahoma" panose="020B0604030504040204" pitchFamily="34" charset="0"/>
                <a:ea typeface="Tahoma" panose="020B0604030504040204" pitchFamily="34" charset="0"/>
                <a:cs typeface="Tahoma" panose="020B0604030504040204" pitchFamily="34" charset="0"/>
              </a:rPr>
              <a:t>Oeko-Tex</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Standard</a:t>
            </a:r>
            <a:r>
              <a:rPr lang="tr-TR" sz="1400" dirty="0">
                <a:latin typeface="Tahoma" panose="020B0604030504040204" pitchFamily="34" charset="0"/>
                <a:ea typeface="Tahoma" panose="020B0604030504040204" pitchFamily="34" charset="0"/>
                <a:cs typeface="Tahoma" panose="020B0604030504040204" pitchFamily="34" charset="0"/>
              </a:rPr>
              <a:t> 100  </a:t>
            </a:r>
          </a:p>
          <a:p>
            <a:r>
              <a:rPr lang="tr-TR" sz="1400" dirty="0" err="1">
                <a:latin typeface="Tahoma" panose="020B0604030504040204" pitchFamily="34" charset="0"/>
                <a:ea typeface="Tahoma" panose="020B0604030504040204" pitchFamily="34" charset="0"/>
                <a:cs typeface="Tahoma" panose="020B0604030504040204" pitchFamily="34" charset="0"/>
              </a:rPr>
              <a:t>Certificate</a:t>
            </a:r>
            <a:r>
              <a:rPr lang="tr-TR" sz="1400" dirty="0">
                <a:latin typeface="Tahoma" panose="020B0604030504040204" pitchFamily="34" charset="0"/>
                <a:ea typeface="Tahoma" panose="020B0604030504040204" pitchFamily="34" charset="0"/>
                <a:cs typeface="Tahoma" panose="020B0604030504040204" pitchFamily="34" charset="0"/>
              </a:rPr>
              <a:t> No: SWAA 027848  </a:t>
            </a:r>
          </a:p>
          <a:p>
            <a:r>
              <a:rPr lang="tr-TR" sz="1400" dirty="0" err="1">
                <a:latin typeface="Tahoma" panose="020B0604030504040204" pitchFamily="34" charset="0"/>
                <a:ea typeface="Tahoma" panose="020B0604030504040204" pitchFamily="34" charset="0"/>
                <a:cs typeface="Tahoma" panose="020B0604030504040204" pitchFamily="34" charset="0"/>
              </a:rPr>
              <a:t>Range</a:t>
            </a:r>
            <a:r>
              <a:rPr lang="tr-TR" sz="1400" dirty="0">
                <a:latin typeface="Tahoma" panose="020B0604030504040204" pitchFamily="34" charset="0"/>
                <a:ea typeface="Tahoma" panose="020B0604030504040204" pitchFamily="34" charset="0"/>
                <a:cs typeface="Tahoma" panose="020B0604030504040204" pitchFamily="34" charset="0"/>
              </a:rPr>
              <a:t>: TEXTILE  </a:t>
            </a:r>
          </a:p>
          <a:p>
            <a:r>
              <a:rPr lang="tr-TR" sz="1400" dirty="0">
                <a:latin typeface="Tahoma" panose="020B0604030504040204" pitchFamily="34" charset="0"/>
                <a:ea typeface="Tahoma" panose="020B0604030504040204" pitchFamily="34" charset="0"/>
                <a:cs typeface="Tahoma" panose="020B0604030504040204" pitchFamily="34" charset="0"/>
              </a:rPr>
              <a:t>Reference: </a:t>
            </a:r>
            <a:r>
              <a:rPr lang="tr-TR" sz="1400" dirty="0" err="1">
                <a:latin typeface="Tahoma" panose="020B0604030504040204" pitchFamily="34" charset="0"/>
                <a:ea typeface="Tahoma" panose="020B0604030504040204" pitchFamily="34" charset="0"/>
                <a:cs typeface="Tahoma" panose="020B0604030504040204" pitchFamily="34" charset="0"/>
              </a:rPr>
              <a:t>Insitute</a:t>
            </a:r>
            <a:r>
              <a:rPr lang="tr-TR" sz="1400" dirty="0">
                <a:latin typeface="Tahoma" panose="020B0604030504040204" pitchFamily="34" charset="0"/>
                <a:ea typeface="Tahoma" panose="020B0604030504040204" pitchFamily="34" charset="0"/>
                <a:cs typeface="Tahoma" panose="020B0604030504040204" pitchFamily="34" charset="0"/>
              </a:rPr>
              <a:t> of </a:t>
            </a:r>
            <a:r>
              <a:rPr lang="tr-TR" sz="1400" dirty="0" err="1">
                <a:latin typeface="Tahoma" panose="020B0604030504040204" pitchFamily="34" charset="0"/>
                <a:ea typeface="Tahoma" panose="020B0604030504040204" pitchFamily="34" charset="0"/>
                <a:cs typeface="Tahoma" panose="020B0604030504040204" pitchFamily="34" charset="0"/>
              </a:rPr>
              <a:t>the</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international</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Association</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for</a:t>
            </a:r>
            <a:r>
              <a:rPr lang="tr-TR" sz="1400" dirty="0">
                <a:latin typeface="Tahoma" panose="020B0604030504040204" pitchFamily="34" charset="0"/>
                <a:ea typeface="Tahoma" panose="020B0604030504040204" pitchFamily="34" charset="0"/>
                <a:cs typeface="Tahoma" panose="020B0604030504040204" pitchFamily="34" charset="0"/>
              </a:rPr>
              <a:t> </a:t>
            </a:r>
            <a:r>
              <a:rPr lang="tr-TR" sz="1400" dirty="0" err="1">
                <a:latin typeface="Tahoma" panose="020B0604030504040204" pitchFamily="34" charset="0"/>
                <a:ea typeface="Tahoma" panose="020B0604030504040204" pitchFamily="34" charset="0"/>
                <a:cs typeface="Tahoma" panose="020B0604030504040204" pitchFamily="34" charset="0"/>
              </a:rPr>
              <a:t>research</a:t>
            </a:r>
            <a:endParaRPr lang="tr-TR" sz="1400" dirty="0">
              <a:latin typeface="Tahoma" panose="020B0604030504040204" pitchFamily="34" charset="0"/>
              <a:ea typeface="Tahoma" panose="020B0604030504040204" pitchFamily="34" charset="0"/>
              <a:cs typeface="Tahoma" panose="020B0604030504040204" pitchFamily="34" charset="0"/>
            </a:endParaRPr>
          </a:p>
        </p:txBody>
      </p:sp>
      <p:pic>
        <p:nvPicPr>
          <p:cNvPr id="1026" name="Picture 2" descr="image1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8843" y="1084949"/>
            <a:ext cx="847725" cy="258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image1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6943" y="4058870"/>
            <a:ext cx="80962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9322655"/>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2bbcaa73-cf44-4a22-aa63-c37ecd8ca041" xsi:nil="true"/>
    <lcf76f155ced4ddcb4097134ff3c332f xmlns="2bf507b5-5484-426b-881d-e2c2871962b2">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Belge" ma:contentTypeID="0x010100B206F0DE0CA5EA4796C8F853626A7F6B" ma:contentTypeVersion="15" ma:contentTypeDescription="Yeni belge oluşturun." ma:contentTypeScope="" ma:versionID="67078886d7315f11436a4561d584d90d">
  <xsd:schema xmlns:xsd="http://www.w3.org/2001/XMLSchema" xmlns:xs="http://www.w3.org/2001/XMLSchema" xmlns:p="http://schemas.microsoft.com/office/2006/metadata/properties" xmlns:ns2="2bf507b5-5484-426b-881d-e2c2871962b2" xmlns:ns3="2bbcaa73-cf44-4a22-aa63-c37ecd8ca041" targetNamespace="http://schemas.microsoft.com/office/2006/metadata/properties" ma:root="true" ma:fieldsID="6c1361786145ab42e9812888deb9d893" ns2:_="" ns3:_="">
    <xsd:import namespace="2bf507b5-5484-426b-881d-e2c2871962b2"/>
    <xsd:import namespace="2bbcaa73-cf44-4a22-aa63-c37ecd8ca041"/>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2:MediaLengthInSeconds"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bf507b5-5484-426b-881d-e2c2871962b2"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Resim Etiketleri" ma:readOnly="false" ma:fieldId="{5cf76f15-5ced-4ddc-b409-7134ff3c332f}" ma:taxonomyMulti="true" ma:sspId="76942cf5-8b18-40ef-b40d-a8b2da48cef8"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bbcaa73-cf44-4a22-aa63-c37ecd8ca041"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c1cb64ee-3c60-4578-8806-debfa2e92c24}" ma:internalName="TaxCatchAll" ma:showField="CatchAllData" ma:web="2bbcaa73-cf44-4a22-aa63-c37ecd8ca041">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Paylaşılanla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Ayrıntıları ile Paylaşıld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çerik Türü"/>
        <xsd:element ref="dc:title" minOccurs="0" maxOccurs="1" ma:index="4" ma:displayName="Başlı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0C07FC-BE94-411A-B204-527BC6C33DA3}">
  <ds:schemaRefs>
    <ds:schemaRef ds:uri="http://schemas.microsoft.com/sharepoint/v3/contenttype/forms"/>
  </ds:schemaRefs>
</ds:datastoreItem>
</file>

<file path=customXml/itemProps2.xml><?xml version="1.0" encoding="utf-8"?>
<ds:datastoreItem xmlns:ds="http://schemas.openxmlformats.org/officeDocument/2006/customXml" ds:itemID="{2ED0D062-F5F4-43A1-91F2-274582521028}">
  <ds:schemaRefs>
    <ds:schemaRef ds:uri="http://schemas.microsoft.com/office/2006/metadata/properties"/>
    <ds:schemaRef ds:uri="http://schemas.microsoft.com/office/infopath/2007/PartnerControls"/>
    <ds:schemaRef ds:uri="2bbcaa73-cf44-4a22-aa63-c37ecd8ca041"/>
    <ds:schemaRef ds:uri="2bf507b5-5484-426b-881d-e2c2871962b2"/>
  </ds:schemaRefs>
</ds:datastoreItem>
</file>

<file path=customXml/itemProps3.xml><?xml version="1.0" encoding="utf-8"?>
<ds:datastoreItem xmlns:ds="http://schemas.openxmlformats.org/officeDocument/2006/customXml" ds:itemID="{5387B17D-24FD-424D-8CBC-B2458E24B2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bf507b5-5484-426b-881d-e2c2871962b2"/>
    <ds:schemaRef ds:uri="2bbcaa73-cf44-4a22-aa63-c37ecd8ca04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262</TotalTime>
  <Words>925</Words>
  <Application>Microsoft Office PowerPoint</Application>
  <PresentationFormat>Ekran Gösterisi (4:3)</PresentationFormat>
  <Paragraphs>98</Paragraphs>
  <Slides>9</Slides>
  <Notes>1</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9</vt:i4>
      </vt:variant>
    </vt:vector>
  </HeadingPairs>
  <TitlesOfParts>
    <vt:vector size="13" baseType="lpstr">
      <vt:lpstr>Arial</vt:lpstr>
      <vt:lpstr>Calibri</vt:lpstr>
      <vt:lpstr>Tahoma</vt: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Armağan Savaş</dc:creator>
  <cp:lastModifiedBy>Sevgul Avci</cp:lastModifiedBy>
  <cp:revision>22</cp:revision>
  <dcterms:created xsi:type="dcterms:W3CDTF">2018-04-20T11:16:08Z</dcterms:created>
  <dcterms:modified xsi:type="dcterms:W3CDTF">2024-08-13T10:08:50Z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0x010100B206F0DE0CA5EA4796C8F853626A7F6B</vt:lpwstr>
  </property>
  <property fmtid="{D5CDD505-2E9C-101B-9397-08002B2CF9AE}" pid="3" name="MediaServiceImageTags">
    <vt:lpwstr/>
  </property>
</Properties>
</file>